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70C0"/>
    <a:srgbClr val="E505A4"/>
    <a:srgbClr val="747474"/>
    <a:srgbClr val="50C987"/>
    <a:srgbClr val="1E1E1E"/>
    <a:srgbClr val="E5B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18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113AE-2E60-4130-8754-787370FF3760}" type="datetimeFigureOut">
              <a:rPr lang="en-GB" smtClean="0"/>
              <a:t>20/07/2020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2DBCA-85D5-4FCD-AD17-7BD6DFEA2E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23768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DejaVu Sans"/>
              </a:rPr>
              <a:t>Click to edit the notes format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hdr"/>
          </p:nvPr>
        </p:nvSpPr>
        <p:spPr>
          <a:xfrm>
            <a:off x="1554480" y="553212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6" name="PlaceHolder 3"/>
          <p:cNvSpPr>
            <a:spLocks noGrp="1"/>
          </p:cNvSpPr>
          <p:nvPr>
            <p:ph type="dt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7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 dirty="0">
                <a:latin typeface="DejaVu Serif"/>
              </a:rPr>
              <a:t> </a:t>
            </a:r>
          </a:p>
        </p:txBody>
      </p:sp>
      <p:sp>
        <p:nvSpPr>
          <p:cNvPr id="118" name="PlaceHolder 5"/>
          <p:cNvSpPr>
            <a:spLocks noGrp="1"/>
          </p:cNvSpPr>
          <p:nvPr>
            <p:ph type="sldNum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54C0C1B-DBE3-479A-83F6-D4F17F355EF8}" type="slidenum">
              <a:rPr lang="en-US" sz="1400" b="0" strike="noStrike" spc="-1">
                <a:latin typeface="DejaVu Serif"/>
              </a:rPr>
              <a:t>‹#›</a:t>
            </a:fld>
            <a:endParaRPr lang="en-US" sz="1400" b="0" strike="noStrike" spc="-1" dirty="0">
              <a:latin typeface="DejaVu Serif"/>
            </a:endParaRPr>
          </a:p>
        </p:txBody>
      </p:sp>
    </p:spTree>
    <p:extLst>
      <p:ext uri="{BB962C8B-B14F-4D97-AF65-F5344CB8AC3E}">
        <p14:creationId xmlns:p14="http://schemas.microsoft.com/office/powerpoint/2010/main" val="34931480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latin typeface="DejaVu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DejaVu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latin typeface="DejaVu Sans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DejaVu San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DejaVu San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DejaVu San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DejaVu San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DejaVu San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CE4FDB49-470D-497F-B8A7-285D0FC20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834" y="0"/>
            <a:ext cx="6381166" cy="6858000"/>
          </a:xfrm>
          <a:prstGeom prst="rect">
            <a:avLst/>
          </a:prstGeom>
        </p:spPr>
      </p:pic>
      <p:sp>
        <p:nvSpPr>
          <p:cNvPr id="6" name="CustomShape 2">
            <a:extLst>
              <a:ext uri="{FF2B5EF4-FFF2-40B4-BE49-F238E27FC236}">
                <a16:creationId xmlns:a16="http://schemas.microsoft.com/office/drawing/2014/main" id="{5856696B-5991-4485-BA48-F70A67106C02}"/>
              </a:ext>
            </a:extLst>
          </p:cNvPr>
          <p:cNvSpPr/>
          <p:nvPr/>
        </p:nvSpPr>
        <p:spPr>
          <a:xfrm>
            <a:off x="-17148" y="1124744"/>
            <a:ext cx="3148987" cy="410445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Calibration 1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pc="-1" dirty="0">
                <a:solidFill>
                  <a:srgbClr val="000000"/>
                </a:solidFill>
                <a:latin typeface="Arial"/>
              </a:rPr>
              <a:t>Preliminary broadening</a:t>
            </a:r>
            <a:endParaRPr lang="en-US" b="0" strike="noStrike" spc="-1" dirty="0">
              <a:solidFill>
                <a:srgbClr val="000000"/>
              </a:solidFill>
              <a:latin typeface="Arial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2400" spc="-1" dirty="0">
              <a:solidFill>
                <a:srgbClr val="000000"/>
              </a:solidFill>
              <a:latin typeface="Arial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2400" b="0" strike="noStrike" spc="-1" dirty="0">
              <a:solidFill>
                <a:srgbClr val="FF0000"/>
              </a:solidFill>
              <a:latin typeface="Arial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2400" spc="-1" dirty="0">
              <a:solidFill>
                <a:srgbClr val="FF0000"/>
              </a:solidFill>
              <a:latin typeface="Arial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2400" b="0" strike="noStrike" spc="-1" dirty="0">
              <a:solidFill>
                <a:srgbClr val="FF0000"/>
              </a:solidFill>
              <a:latin typeface="Arial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2400" spc="-1" dirty="0">
              <a:solidFill>
                <a:srgbClr val="FF0000"/>
              </a:solidFill>
              <a:latin typeface="Arial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rgbClr val="FF0000"/>
                </a:solidFill>
                <a:latin typeface="Arial"/>
              </a:rPr>
              <a:t>Red</a:t>
            </a: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 – data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spc="-1" dirty="0">
                <a:solidFill>
                  <a:srgbClr val="000000"/>
                </a:solidFill>
                <a:latin typeface="Arial"/>
              </a:rPr>
              <a:t>Black – simulation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2400" b="0" strike="noStrike" spc="-1" dirty="0">
              <a:latin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F5DA4AAF-3C4B-40BC-AA21-25DB04CEE5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875473"/>
          </a:xfrm>
          <a:prstGeom prst="rect">
            <a:avLst/>
          </a:prstGeom>
        </p:spPr>
      </p:pic>
      <p:sp>
        <p:nvSpPr>
          <p:cNvPr id="5" name="CustomShape 2">
            <a:extLst>
              <a:ext uri="{FF2B5EF4-FFF2-40B4-BE49-F238E27FC236}">
                <a16:creationId xmlns:a16="http://schemas.microsoft.com/office/drawing/2014/main" id="{05150EAF-C344-4D17-AD61-F75C31C2FBFD}"/>
              </a:ext>
            </a:extLst>
          </p:cNvPr>
          <p:cNvSpPr/>
          <p:nvPr/>
        </p:nvSpPr>
        <p:spPr>
          <a:xfrm>
            <a:off x="179512" y="5517232"/>
            <a:ext cx="8784976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rgbClr val="000000"/>
                </a:solidFill>
                <a:latin typeface="+mj-lt"/>
              </a:rPr>
              <a:t>Sources normalized in calibration triggers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latin typeface="+mj-lt"/>
              </a:rPr>
              <a:t>Measurement normalized to simulation in area</a:t>
            </a:r>
          </a:p>
        </p:txBody>
      </p:sp>
    </p:spTree>
    <p:extLst>
      <p:ext uri="{BB962C8B-B14F-4D97-AF65-F5344CB8AC3E}">
        <p14:creationId xmlns:p14="http://schemas.microsoft.com/office/powerpoint/2010/main" val="15251901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7AAF0A88-E381-4038-91AB-AD7F06903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93"/>
            <a:ext cx="9144000" cy="4880113"/>
          </a:xfrm>
          <a:prstGeom prst="rect">
            <a:avLst/>
          </a:prstGeom>
        </p:spPr>
      </p:pic>
      <p:sp>
        <p:nvSpPr>
          <p:cNvPr id="7" name="CustomShape 2">
            <a:extLst>
              <a:ext uri="{FF2B5EF4-FFF2-40B4-BE49-F238E27FC236}">
                <a16:creationId xmlns:a16="http://schemas.microsoft.com/office/drawing/2014/main" id="{9D5824A5-34B6-4C6C-9008-6DF095512C23}"/>
              </a:ext>
            </a:extLst>
          </p:cNvPr>
          <p:cNvSpPr/>
          <p:nvPr/>
        </p:nvSpPr>
        <p:spPr>
          <a:xfrm>
            <a:off x="0" y="5373216"/>
            <a:ext cx="9577064" cy="93610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300" b="0" strike="noStrike" spc="-1" dirty="0">
                <a:solidFill>
                  <a:srgbClr val="000000"/>
                </a:solidFill>
                <a:latin typeface="+mj-lt"/>
              </a:rPr>
              <a:t>Broadened simulation </a:t>
            </a:r>
            <a:r>
              <a:rPr lang="en-US" sz="2300" b="0" strike="noStrike" spc="-1" dirty="0" err="1">
                <a:solidFill>
                  <a:srgbClr val="000000"/>
                </a:solidFill>
                <a:latin typeface="+mj-lt"/>
              </a:rPr>
              <a:t>std.dev</a:t>
            </a:r>
            <a:r>
              <a:rPr lang="en-US" sz="2300" b="0" strike="noStrike" spc="-1" dirty="0">
                <a:solidFill>
                  <a:srgbClr val="000000"/>
                </a:solidFill>
                <a:latin typeface="+mj-lt"/>
              </a:rPr>
              <a:t>. </a:t>
            </a:r>
            <a:r>
              <a:rPr lang="en-US" sz="2300" spc="-1" dirty="0">
                <a:solidFill>
                  <a:srgbClr val="000000"/>
                </a:solidFill>
                <a:latin typeface="+mj-lt"/>
              </a:rPr>
              <a:t>as a function of source data std. dev.</a:t>
            </a:r>
            <a:endParaRPr lang="en-US" sz="2300" b="0" strike="noStrike" spc="-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7445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2">
            <a:extLst>
              <a:ext uri="{FF2B5EF4-FFF2-40B4-BE49-F238E27FC236}">
                <a16:creationId xmlns:a16="http://schemas.microsoft.com/office/drawing/2014/main" id="{9D5824A5-34B6-4C6C-9008-6DF095512C23}"/>
              </a:ext>
            </a:extLst>
          </p:cNvPr>
          <p:cNvSpPr/>
          <p:nvPr/>
        </p:nvSpPr>
        <p:spPr>
          <a:xfrm>
            <a:off x="3347864" y="332656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 algn="ctr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3000" b="0" strike="noStrike" spc="-1" dirty="0">
                <a:solidFill>
                  <a:schemeClr val="bg1"/>
                </a:solidFill>
                <a:latin typeface="+mj-lt"/>
              </a:rPr>
              <a:t>Conclusion</a:t>
            </a:r>
          </a:p>
        </p:txBody>
      </p:sp>
      <p:sp>
        <p:nvSpPr>
          <p:cNvPr id="2" name="CustomShape 2">
            <a:extLst>
              <a:ext uri="{FF2B5EF4-FFF2-40B4-BE49-F238E27FC236}">
                <a16:creationId xmlns:a16="http://schemas.microsoft.com/office/drawing/2014/main" id="{D4138AC0-247D-4061-8927-3B2ACAD6849B}"/>
              </a:ext>
            </a:extLst>
          </p:cNvPr>
          <p:cNvSpPr/>
          <p:nvPr/>
        </p:nvSpPr>
        <p:spPr>
          <a:xfrm>
            <a:off x="827584" y="2996952"/>
            <a:ext cx="3960440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rgbClr val="000000"/>
                </a:solidFill>
                <a:latin typeface="Arial"/>
              </a:rPr>
              <a:t>Square roots are important</a:t>
            </a:r>
          </a:p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endParaRPr lang="en-US" sz="2400" b="0" strike="noStrike" spc="-1" dirty="0">
              <a:latin typeface="DejaVu Sans"/>
            </a:endParaRPr>
          </a:p>
        </p:txBody>
      </p:sp>
      <p:sp>
        <p:nvSpPr>
          <p:cNvPr id="3" name="CustomShape 2">
            <a:extLst>
              <a:ext uri="{FF2B5EF4-FFF2-40B4-BE49-F238E27FC236}">
                <a16:creationId xmlns:a16="http://schemas.microsoft.com/office/drawing/2014/main" id="{AF25B70C-4796-4097-9D72-4BD8EE0E1603}"/>
              </a:ext>
            </a:extLst>
          </p:cNvPr>
          <p:cNvSpPr/>
          <p:nvPr/>
        </p:nvSpPr>
        <p:spPr>
          <a:xfrm>
            <a:off x="539552" y="2924944"/>
            <a:ext cx="216024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3000" b="0" strike="noStrike" spc="-1" dirty="0">
                <a:solidFill>
                  <a:srgbClr val="C00000"/>
                </a:solidFill>
                <a:latin typeface="Arial"/>
              </a:rPr>
              <a:t>!</a:t>
            </a:r>
            <a:endParaRPr lang="en-US" sz="3000" b="0" strike="noStrike" spc="-1" dirty="0">
              <a:solidFill>
                <a:srgbClr val="C00000"/>
              </a:solidFill>
              <a:latin typeface="DejaVu Sans"/>
            </a:endParaRPr>
          </a:p>
        </p:txBody>
      </p:sp>
      <p:sp>
        <p:nvSpPr>
          <p:cNvPr id="9" name="CustomShape 2">
            <a:extLst>
              <a:ext uri="{FF2B5EF4-FFF2-40B4-BE49-F238E27FC236}">
                <a16:creationId xmlns:a16="http://schemas.microsoft.com/office/drawing/2014/main" id="{C6CE894E-E8CD-48FC-AA38-846365EADA1B}"/>
              </a:ext>
            </a:extLst>
          </p:cNvPr>
          <p:cNvSpPr/>
          <p:nvPr/>
        </p:nvSpPr>
        <p:spPr>
          <a:xfrm>
            <a:off x="4644008" y="2924944"/>
            <a:ext cx="216024" cy="5760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4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</a:pPr>
            <a:r>
              <a:rPr lang="en-US" sz="3000" b="0" strike="noStrike" spc="-1" dirty="0">
                <a:solidFill>
                  <a:srgbClr val="C00000"/>
                </a:solidFill>
                <a:latin typeface="Arial"/>
              </a:rPr>
              <a:t>!</a:t>
            </a:r>
            <a:endParaRPr lang="en-US" sz="3000" b="0" strike="noStrike" spc="-1" dirty="0">
              <a:solidFill>
                <a:srgbClr val="C00000"/>
              </a:solidFill>
              <a:latin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7902641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6625</TotalTime>
  <Words>44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DejaVu Sans</vt:lpstr>
      <vt:lpstr>DejaVu Serif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001</dc:title>
  <dc:subject/>
  <dc:creator>Free Power Point Templates</dc:creator>
  <dc:description/>
  <cp:lastModifiedBy>Nikolay Sosnin</cp:lastModifiedBy>
  <cp:revision>810</cp:revision>
  <cp:lastPrinted>2017-11-15T09:51:02Z</cp:lastPrinted>
  <dcterms:created xsi:type="dcterms:W3CDTF">2008-08-16T02:22:18Z</dcterms:created>
  <dcterms:modified xsi:type="dcterms:W3CDTF">2020-07-20T12:14:26Z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