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9CCDB5"/>
    <a:srgbClr val="FF0000"/>
    <a:srgbClr val="E505A4"/>
    <a:srgbClr val="747474"/>
    <a:srgbClr val="50C987"/>
    <a:srgbClr val="1E1E1E"/>
    <a:srgbClr val="E5B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18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113AE-2E60-4130-8754-787370FF3760}" type="datetimeFigureOut">
              <a:rPr lang="en-GB" smtClean="0"/>
              <a:t>03/08/2020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2DBCA-85D5-4FCD-AD17-7BD6DFEA2E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376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DejaVu Sans"/>
              </a:rPr>
              <a:t>Click to edit the notes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1554480" y="553212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 dirty="0">
                <a:latin typeface="DejaVu Serif"/>
              </a:rPr>
              <a:t> 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 dirty="0">
                <a:latin typeface="DejaVu Serif"/>
              </a:rPr>
              <a:t> 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 dirty="0">
                <a:latin typeface="DejaVu Serif"/>
              </a:rPr>
              <a:t> 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54C0C1B-DBE3-479A-83F6-D4F17F355EF8}" type="slidenum">
              <a:rPr lang="en-US" sz="1400" b="0" strike="noStrike" spc="-1">
                <a:latin typeface="DejaVu Serif"/>
              </a:rPr>
              <a:t>‹#›</a:t>
            </a:fld>
            <a:endParaRPr lang="en-US" sz="1400" b="0" strike="noStrike" spc="-1" dirty="0">
              <a:latin typeface="DejaVu Serif"/>
            </a:endParaRPr>
          </a:p>
        </p:txBody>
      </p:sp>
    </p:spTree>
    <p:extLst>
      <p:ext uri="{BB962C8B-B14F-4D97-AF65-F5344CB8AC3E}">
        <p14:creationId xmlns:p14="http://schemas.microsoft.com/office/powerpoint/2010/main" val="3493148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DejaVu San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DejaVu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DejaVu Sans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DejaVu San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DejaVu San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DejaVu San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DejaVu San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DejaVu San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DejaVu San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DejaVu San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395536" y="404664"/>
            <a:ext cx="8352928" cy="900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b="0" strike="noStrike" spc="-1" dirty="0">
                <a:solidFill>
                  <a:schemeClr val="bg1"/>
                </a:solidFill>
                <a:latin typeface="Arial"/>
              </a:rPr>
              <a:t>Se77: Ambient BG and Raw Data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DD3A2A-681A-4978-9054-1D4D97EFB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1020" r="8650" b="6688"/>
          <a:stretch/>
        </p:blipFill>
        <p:spPr>
          <a:xfrm>
            <a:off x="989348" y="2276872"/>
            <a:ext cx="7165304" cy="4104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C88E96-4A37-4F3B-87A4-AC21B741812B}"/>
              </a:ext>
            </a:extLst>
          </p:cNvPr>
          <p:cNvSpPr txBox="1"/>
          <p:nvPr/>
        </p:nvSpPr>
        <p:spPr>
          <a:xfrm>
            <a:off x="323528" y="1340768"/>
            <a:ext cx="4032448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Dedicated, C6D6 1</a:t>
            </a: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Normalized in bunches to data</a:t>
            </a:r>
            <a:endParaRPr lang="en-US" sz="1800" b="0" strike="noStrike" spc="-1" dirty="0"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3522420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395536" y="404664"/>
            <a:ext cx="8352928" cy="900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b="0" strike="noStrike" spc="-1" dirty="0">
                <a:solidFill>
                  <a:schemeClr val="bg1"/>
                </a:solidFill>
                <a:latin typeface="Arial"/>
              </a:rPr>
              <a:t>Se77: Ambient BG and Empty Holder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88E96-4A37-4F3B-87A4-AC21B741812B}"/>
              </a:ext>
            </a:extLst>
          </p:cNvPr>
          <p:cNvSpPr txBox="1"/>
          <p:nvPr/>
        </p:nvSpPr>
        <p:spPr>
          <a:xfrm>
            <a:off x="323528" y="1340768"/>
            <a:ext cx="4032448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Dedicated, C6D61</a:t>
            </a: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Normalized in bunches to empty</a:t>
            </a:r>
            <a:endParaRPr lang="en-US" sz="1800" b="0" strike="noStrike" spc="-1" dirty="0">
              <a:latin typeface="DejaVu Sans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2308A7-032E-421D-8A41-D03135B76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0475" r="8650" b="5789"/>
          <a:stretch/>
        </p:blipFill>
        <p:spPr>
          <a:xfrm>
            <a:off x="899592" y="2204864"/>
            <a:ext cx="716530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468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395536" y="404664"/>
            <a:ext cx="8352928" cy="900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b="0" strike="noStrike" spc="-1" dirty="0">
                <a:solidFill>
                  <a:schemeClr val="bg1"/>
                </a:solidFill>
                <a:latin typeface="Arial"/>
              </a:rPr>
              <a:t>Se77: Raw Data and Empty Holder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88E96-4A37-4F3B-87A4-AC21B741812B}"/>
              </a:ext>
            </a:extLst>
          </p:cNvPr>
          <p:cNvSpPr txBox="1"/>
          <p:nvPr/>
        </p:nvSpPr>
        <p:spPr>
          <a:xfrm>
            <a:off x="323528" y="1340768"/>
            <a:ext cx="4032448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Dedicated, C6D6 1</a:t>
            </a: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Normalized in protons to raw data</a:t>
            </a:r>
            <a:endParaRPr lang="en-US" sz="1800" b="0" strike="noStrike" spc="-1" dirty="0">
              <a:latin typeface="DejaVu San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863FBA-A524-4804-AD62-168B7338D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10961" r="9132" b="5745"/>
          <a:stretch/>
        </p:blipFill>
        <p:spPr>
          <a:xfrm>
            <a:off x="1025352" y="2284053"/>
            <a:ext cx="7093296" cy="417646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CC54A8-2B65-4F28-A4A8-0593AFBAD8BE}"/>
              </a:ext>
            </a:extLst>
          </p:cNvPr>
          <p:cNvCxnSpPr>
            <a:cxnSpLocks/>
          </p:cNvCxnSpPr>
          <p:nvPr/>
        </p:nvCxnSpPr>
        <p:spPr>
          <a:xfrm flipH="1">
            <a:off x="6300192" y="3501008"/>
            <a:ext cx="288032" cy="94573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5473967-F725-402E-AF2C-5F144B10953D}"/>
              </a:ext>
            </a:extLst>
          </p:cNvPr>
          <p:cNvSpPr txBox="1"/>
          <p:nvPr/>
        </p:nvSpPr>
        <p:spPr>
          <a:xfrm>
            <a:off x="6228184" y="3090683"/>
            <a:ext cx="1890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Over-subtraction</a:t>
            </a:r>
            <a:endParaRPr lang="en-US" sz="1800" b="0" strike="noStrike" spc="-1" dirty="0"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046190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395536" y="404664"/>
            <a:ext cx="8352928" cy="900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b="0" strike="noStrike" spc="-1" dirty="0">
                <a:solidFill>
                  <a:schemeClr val="bg1"/>
                </a:solidFill>
                <a:latin typeface="Arial"/>
              </a:rPr>
              <a:t>Subtracted Se77 Spectra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88E96-4A37-4F3B-87A4-AC21B741812B}"/>
              </a:ext>
            </a:extLst>
          </p:cNvPr>
          <p:cNvSpPr txBox="1"/>
          <p:nvPr/>
        </p:nvSpPr>
        <p:spPr>
          <a:xfrm>
            <a:off x="0" y="1111624"/>
            <a:ext cx="5400600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C6D6 1, normalized in protons to dedicated</a:t>
            </a: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800" b="0" strike="noStrike" spc="-1" dirty="0">
                <a:latin typeface="Arial"/>
              </a:rPr>
              <a:t>Disagreement (missing scaling factor?)</a:t>
            </a:r>
            <a:endParaRPr lang="en-US" sz="1800" b="0" strike="noStrike" spc="-1" dirty="0">
              <a:latin typeface="DejaVu Sans"/>
            </a:endParaRP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03E747-C7AA-4ECB-A874-317AD61957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0017" r="8651" b="6688"/>
          <a:stretch/>
        </p:blipFill>
        <p:spPr>
          <a:xfrm>
            <a:off x="598613" y="1757955"/>
            <a:ext cx="8379838" cy="49079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942649-B39F-4869-9F27-C84F2C31DF16}"/>
              </a:ext>
            </a:extLst>
          </p:cNvPr>
          <p:cNvSpPr txBox="1"/>
          <p:nvPr/>
        </p:nvSpPr>
        <p:spPr>
          <a:xfrm>
            <a:off x="1691680" y="2392790"/>
            <a:ext cx="1224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800" b="0" strike="noStrike" spc="-1" dirty="0">
                <a:latin typeface="Arial"/>
              </a:rPr>
              <a:t>Dedica</a:t>
            </a:r>
            <a:r>
              <a:rPr lang="en-US" spc="-1" dirty="0">
                <a:latin typeface="Arial"/>
              </a:rPr>
              <a:t>ted </a:t>
            </a:r>
            <a:r>
              <a:rPr lang="en-US" spc="-1" dirty="0">
                <a:solidFill>
                  <a:schemeClr val="tx2"/>
                </a:solidFill>
                <a:latin typeface="Arial"/>
              </a:rPr>
              <a:t>Parasitic</a:t>
            </a:r>
            <a:endParaRPr lang="en-US" sz="1800" b="0" strike="noStrike" spc="-1" dirty="0">
              <a:solidFill>
                <a:schemeClr val="tx2"/>
              </a:solidFill>
              <a:latin typeface="DejaVu San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91BE22-5F15-4D8D-A10F-051FDE62EF90}"/>
              </a:ext>
            </a:extLst>
          </p:cNvPr>
          <p:cNvSpPr txBox="1"/>
          <p:nvPr/>
        </p:nvSpPr>
        <p:spPr>
          <a:xfrm>
            <a:off x="6836149" y="4027269"/>
            <a:ext cx="1890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Over-subtraction</a:t>
            </a:r>
            <a:endParaRPr lang="en-US" sz="1800" b="0" strike="noStrike" spc="-1" dirty="0">
              <a:latin typeface="DejaVu San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5E5E1FC-B096-4C66-B71B-CC4C224316DD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7781381" y="4396601"/>
            <a:ext cx="999302" cy="1476637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0292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395536" y="404664"/>
            <a:ext cx="8352928" cy="900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b="0" strike="noStrike" spc="-1" dirty="0">
                <a:solidFill>
                  <a:schemeClr val="bg1"/>
                </a:solidFill>
                <a:latin typeface="Arial"/>
              </a:rPr>
              <a:t>Subtracted Se77 Spectra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88E96-4A37-4F3B-87A4-AC21B741812B}"/>
              </a:ext>
            </a:extLst>
          </p:cNvPr>
          <p:cNvSpPr txBox="1"/>
          <p:nvPr/>
        </p:nvSpPr>
        <p:spPr>
          <a:xfrm>
            <a:off x="0" y="1111624"/>
            <a:ext cx="540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C6D6 1, normalized in protons to dedicated</a:t>
            </a:r>
            <a:endParaRPr lang="en-US" sz="1800" b="0" strike="noStrike" spc="-1" dirty="0">
              <a:latin typeface="DejaVu San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1BBBA3-6C24-4719-9FF6-E4546784A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1020" r="8650" b="6688"/>
          <a:stretch/>
        </p:blipFill>
        <p:spPr>
          <a:xfrm>
            <a:off x="899592" y="2132856"/>
            <a:ext cx="7165304" cy="4104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77B2C8-0289-4A27-A294-696732407967}"/>
              </a:ext>
            </a:extLst>
          </p:cNvPr>
          <p:cNvSpPr txBox="1"/>
          <p:nvPr/>
        </p:nvSpPr>
        <p:spPr>
          <a:xfrm>
            <a:off x="5580112" y="2636912"/>
            <a:ext cx="1224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800" b="0" strike="noStrike" spc="-1" dirty="0">
                <a:latin typeface="Arial"/>
              </a:rPr>
              <a:t>Dedica</a:t>
            </a:r>
            <a:r>
              <a:rPr lang="en-US" spc="-1" dirty="0">
                <a:latin typeface="Arial"/>
              </a:rPr>
              <a:t>ted </a:t>
            </a:r>
            <a:r>
              <a:rPr lang="en-US" spc="-1" dirty="0">
                <a:solidFill>
                  <a:schemeClr val="tx2"/>
                </a:solidFill>
                <a:latin typeface="Arial"/>
              </a:rPr>
              <a:t>Parasitic</a:t>
            </a:r>
            <a:endParaRPr lang="en-US" sz="1800" b="0" strike="noStrike" spc="-1" dirty="0">
              <a:solidFill>
                <a:schemeClr val="tx2"/>
              </a:solidFill>
              <a:latin typeface="DejaVu San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BED3A7-164B-4410-908B-AB9C0D537899}"/>
              </a:ext>
            </a:extLst>
          </p:cNvPr>
          <p:cNvCxnSpPr>
            <a:cxnSpLocks/>
          </p:cNvCxnSpPr>
          <p:nvPr/>
        </p:nvCxnSpPr>
        <p:spPr>
          <a:xfrm flipH="1">
            <a:off x="7434572" y="2060848"/>
            <a:ext cx="233772" cy="1222395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905C8C9-02BF-4DFA-9048-AD91DD309662}"/>
              </a:ext>
            </a:extLst>
          </p:cNvPr>
          <p:cNvSpPr txBox="1"/>
          <p:nvPr/>
        </p:nvSpPr>
        <p:spPr>
          <a:xfrm>
            <a:off x="7308304" y="1450521"/>
            <a:ext cx="1224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Beam profile?</a:t>
            </a:r>
            <a:endParaRPr lang="en-US" sz="1800" b="0" strike="noStrike" spc="-1" dirty="0">
              <a:solidFill>
                <a:schemeClr val="tx2"/>
              </a:solidFill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9694652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395536" y="404664"/>
            <a:ext cx="8352928" cy="900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b="0" strike="noStrike" spc="-1" dirty="0">
                <a:solidFill>
                  <a:schemeClr val="bg1"/>
                </a:solidFill>
                <a:latin typeface="Arial"/>
              </a:rPr>
              <a:t>Subtracted Au197 Spectra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88E96-4A37-4F3B-87A4-AC21B741812B}"/>
              </a:ext>
            </a:extLst>
          </p:cNvPr>
          <p:cNvSpPr txBox="1"/>
          <p:nvPr/>
        </p:nvSpPr>
        <p:spPr>
          <a:xfrm>
            <a:off x="0" y="1111624"/>
            <a:ext cx="540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C6D6 1, normalized in protons to dedicated</a:t>
            </a:r>
            <a:endParaRPr lang="en-US" sz="1800" b="0" strike="noStrike" spc="-1" dirty="0">
              <a:latin typeface="DejaVu San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D5C9B2-CAA8-46F5-8068-99F9B8D58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0831" r="8651" b="6537"/>
          <a:stretch/>
        </p:blipFill>
        <p:spPr>
          <a:xfrm>
            <a:off x="395536" y="1700808"/>
            <a:ext cx="8352928" cy="4853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A7A439-77DE-4E09-B481-F9FC0F0DBD0A}"/>
              </a:ext>
            </a:extLst>
          </p:cNvPr>
          <p:cNvSpPr txBox="1"/>
          <p:nvPr/>
        </p:nvSpPr>
        <p:spPr>
          <a:xfrm>
            <a:off x="4788532" y="2348880"/>
            <a:ext cx="1224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800" b="0" strike="noStrike" spc="-1" dirty="0">
                <a:latin typeface="Arial"/>
              </a:rPr>
              <a:t>Dedica</a:t>
            </a:r>
            <a:r>
              <a:rPr lang="en-US" spc="-1" dirty="0">
                <a:latin typeface="Arial"/>
              </a:rPr>
              <a:t>ted </a:t>
            </a:r>
            <a:r>
              <a:rPr lang="en-US" spc="-1" dirty="0">
                <a:solidFill>
                  <a:schemeClr val="tx2"/>
                </a:solidFill>
                <a:latin typeface="Arial"/>
              </a:rPr>
              <a:t>Parasitic</a:t>
            </a:r>
            <a:endParaRPr lang="en-US" sz="1800" b="0" strike="noStrike" spc="-1" dirty="0">
              <a:solidFill>
                <a:schemeClr val="tx2"/>
              </a:solidFill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33355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395536" y="404664"/>
            <a:ext cx="8352928" cy="900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b="0" strike="noStrike" spc="-1" dirty="0">
                <a:solidFill>
                  <a:schemeClr val="bg1"/>
                </a:solidFill>
                <a:latin typeface="Arial"/>
              </a:rPr>
              <a:t>Subtracted Au197 Spectra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88E96-4A37-4F3B-87A4-AC21B741812B}"/>
              </a:ext>
            </a:extLst>
          </p:cNvPr>
          <p:cNvSpPr txBox="1"/>
          <p:nvPr/>
        </p:nvSpPr>
        <p:spPr>
          <a:xfrm>
            <a:off x="0" y="1111624"/>
            <a:ext cx="540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C6D6 1, no normalization</a:t>
            </a:r>
            <a:endParaRPr lang="en-US" sz="1800" b="0" strike="noStrike" spc="-1" dirty="0">
              <a:latin typeface="DejaVu San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6827F7-5945-4FBF-929E-4E9B1E4D3E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0012" r="8651" b="7356"/>
          <a:stretch/>
        </p:blipFill>
        <p:spPr>
          <a:xfrm>
            <a:off x="415415" y="1772816"/>
            <a:ext cx="8640960" cy="4995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298C60-A716-46CD-BC90-6E46A60AC9BB}"/>
              </a:ext>
            </a:extLst>
          </p:cNvPr>
          <p:cNvSpPr txBox="1"/>
          <p:nvPr/>
        </p:nvSpPr>
        <p:spPr>
          <a:xfrm>
            <a:off x="7308304" y="4581128"/>
            <a:ext cx="1584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800" b="0" strike="noStrike" spc="-1" dirty="0">
                <a:latin typeface="Arial"/>
              </a:rPr>
              <a:t>Calibration 1</a:t>
            </a:r>
            <a:r>
              <a:rPr lang="en-US" spc="-1" dirty="0">
                <a:latin typeface="Arial"/>
              </a:rPr>
              <a:t> </a:t>
            </a:r>
            <a:r>
              <a:rPr lang="en-US" spc="-1" dirty="0">
                <a:solidFill>
                  <a:schemeClr val="tx2"/>
                </a:solidFill>
                <a:latin typeface="Arial"/>
              </a:rPr>
              <a:t>Calibration 2</a:t>
            </a:r>
            <a:endParaRPr lang="en-US" sz="1800" b="0" strike="noStrike" spc="-1" dirty="0">
              <a:solidFill>
                <a:schemeClr val="tx2"/>
              </a:solidFill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5067388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856696B-5991-4485-BA48-F70A67106C02}"/>
              </a:ext>
            </a:extLst>
          </p:cNvPr>
          <p:cNvSpPr/>
          <p:nvPr/>
        </p:nvSpPr>
        <p:spPr>
          <a:xfrm>
            <a:off x="395536" y="404664"/>
            <a:ext cx="8352928" cy="900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400" b="0" strike="noStrike" spc="-1" dirty="0">
                <a:solidFill>
                  <a:schemeClr val="bg1"/>
                </a:solidFill>
                <a:latin typeface="Arial"/>
              </a:rPr>
              <a:t>Se77 All Scintillators</a:t>
            </a:r>
            <a:endParaRPr lang="en-US" sz="2400" b="0" strike="noStrike" spc="-1" dirty="0">
              <a:solidFill>
                <a:schemeClr val="bg1"/>
              </a:solidFill>
              <a:latin typeface="DejaVu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88E96-4A37-4F3B-87A4-AC21B741812B}"/>
              </a:ext>
            </a:extLst>
          </p:cNvPr>
          <p:cNvSpPr txBox="1"/>
          <p:nvPr/>
        </p:nvSpPr>
        <p:spPr>
          <a:xfrm>
            <a:off x="0" y="1111624"/>
            <a:ext cx="1907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No normalization</a:t>
            </a:r>
            <a:endParaRPr lang="en-US" sz="1800" b="0" strike="noStrike" spc="-1" dirty="0">
              <a:solidFill>
                <a:srgbClr val="0070C0"/>
              </a:solidFill>
              <a:latin typeface="DejaVu San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99E53-426B-4C62-9A9D-C3F7787347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1" t="10641" r="8651" b="7525"/>
          <a:stretch/>
        </p:blipFill>
        <p:spPr>
          <a:xfrm>
            <a:off x="229411" y="1412776"/>
            <a:ext cx="8517485" cy="4886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DD7ED4-5049-4111-B618-C363B7C2A639}"/>
              </a:ext>
            </a:extLst>
          </p:cNvPr>
          <p:cNvSpPr txBox="1"/>
          <p:nvPr/>
        </p:nvSpPr>
        <p:spPr>
          <a:xfrm>
            <a:off x="6948264" y="4149080"/>
            <a:ext cx="1008112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800" b="0" strike="noStrike" spc="-1" dirty="0">
                <a:latin typeface="Arial"/>
              </a:rPr>
              <a:t>C6D</a:t>
            </a:r>
            <a:r>
              <a:rPr lang="en-US" spc="-1" dirty="0">
                <a:latin typeface="Arial"/>
              </a:rPr>
              <a:t>6 1</a:t>
            </a: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solidFill>
                  <a:srgbClr val="FF0000"/>
                </a:solidFill>
                <a:latin typeface="Arial"/>
              </a:rPr>
              <a:t>C6D6 2</a:t>
            </a: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solidFill>
                  <a:srgbClr val="9CCDB5"/>
                </a:solidFill>
                <a:latin typeface="Arial"/>
              </a:rPr>
              <a:t>C6D6 3</a:t>
            </a: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solidFill>
                  <a:srgbClr val="0070C0"/>
                </a:solidFill>
                <a:latin typeface="Arial"/>
              </a:rPr>
              <a:t>C6D6 4</a:t>
            </a:r>
            <a:endParaRPr lang="en-US" sz="1800" b="0" strike="noStrike" spc="-1" dirty="0">
              <a:solidFill>
                <a:srgbClr val="0070C0"/>
              </a:solidFill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255395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C26D93-680F-42A0-8019-B33F98F77BDC}"/>
              </a:ext>
            </a:extLst>
          </p:cNvPr>
          <p:cNvSpPr txBox="1"/>
          <p:nvPr/>
        </p:nvSpPr>
        <p:spPr>
          <a:xfrm>
            <a:off x="323528" y="1340768"/>
            <a:ext cx="7416824" cy="4429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Quickly fit Gaussian to 4.906 eV resonance to get approx. </a:t>
            </a:r>
            <a:r>
              <a:rPr lang="en-US" spc="-1" dirty="0" err="1">
                <a:latin typeface="Arial"/>
              </a:rPr>
              <a:t>ToF</a:t>
            </a:r>
            <a:endParaRPr lang="en-US" spc="-1" dirty="0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endParaRPr lang="en-US" sz="1800" b="0" strike="noStrike" spc="-1" dirty="0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2000" b="1" spc="-1" dirty="0">
                <a:latin typeface="Arial"/>
              </a:rPr>
              <a:t>L ≈ 184.97 +/- 0.10 m</a:t>
            </a: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endParaRPr lang="en-US" sz="1800" b="0" strike="noStrike" spc="-1" dirty="0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z="1800" b="0" strike="noStrike" spc="-1" dirty="0">
                <a:latin typeface="Arial"/>
              </a:rPr>
              <a:t>No sqrt(N) in uncertainty, since otherwise it’s unrealistically small and the shape is not Gaussian anyway</a:t>
            </a: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Improve with </a:t>
            </a:r>
            <a:r>
              <a:rPr lang="en-US" spc="-1" dirty="0" err="1">
                <a:latin typeface="Arial"/>
              </a:rPr>
              <a:t>Breit</a:t>
            </a:r>
            <a:r>
              <a:rPr lang="en-US" spc="-1" dirty="0">
                <a:latin typeface="Arial"/>
              </a:rPr>
              <a:t>-Wigner?</a:t>
            </a: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endParaRPr lang="en-US" sz="1800" b="0" strike="noStrike" spc="-1" dirty="0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endParaRPr lang="en-US" spc="-1" dirty="0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endParaRPr lang="en-US" sz="1800" b="0" strike="noStrike" spc="-1" dirty="0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endParaRPr lang="en-US" spc="-1" dirty="0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endParaRPr lang="en-US" sz="1800" b="0" strike="noStrike" spc="-1" dirty="0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Not produced sum spectra yet (should it be an average of all C6D6s?)</a:t>
            </a:r>
            <a:endParaRPr lang="en-US" sz="1800" b="0" strike="noStrike" spc="-1" dirty="0"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055041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6696</TotalTime>
  <Words>180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DejaVu Sans</vt:lpstr>
      <vt:lpstr>DejaVu Serif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001</dc:title>
  <dc:subject/>
  <dc:creator>Free Power Point Templates</dc:creator>
  <dc:description/>
  <cp:lastModifiedBy>Nikolay Sosnin</cp:lastModifiedBy>
  <cp:revision>842</cp:revision>
  <cp:lastPrinted>2017-11-15T09:51:02Z</cp:lastPrinted>
  <dcterms:created xsi:type="dcterms:W3CDTF">2008-08-16T02:22:18Z</dcterms:created>
  <dcterms:modified xsi:type="dcterms:W3CDTF">2020-08-03T09:52:55Z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