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1" r:id="rId1"/>
  </p:sldMasterIdLst>
  <p:notesMasterIdLst>
    <p:notesMasterId r:id="rId6"/>
  </p:notesMasterIdLst>
  <p:handoutMasterIdLst>
    <p:handoutMasterId r:id="rId7"/>
  </p:handoutMasterIdLst>
  <p:sldIdLst>
    <p:sldId id="268" r:id="rId2"/>
    <p:sldId id="269" r:id="rId3"/>
    <p:sldId id="270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9CCDB5"/>
    <a:srgbClr val="FF0000"/>
    <a:srgbClr val="E505A4"/>
    <a:srgbClr val="747474"/>
    <a:srgbClr val="50C987"/>
    <a:srgbClr val="1E1E1E"/>
    <a:srgbClr val="E5B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6357" autoAdjust="0"/>
  </p:normalViewPr>
  <p:slideViewPr>
    <p:cSldViewPr>
      <p:cViewPr varScale="1">
        <p:scale>
          <a:sx n="110" d="100"/>
          <a:sy n="110" d="100"/>
        </p:scale>
        <p:origin x="184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113AE-2E60-4130-8754-787370FF3760}" type="datetimeFigureOut">
              <a:rPr lang="en-GB" smtClean="0"/>
              <a:t>28/09/2020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2DBCA-85D5-4FCD-AD17-7BD6DFEA2E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376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DejaVu Sans"/>
              </a:rPr>
              <a:t>Click to edit the notes format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hdr"/>
          </p:nvPr>
        </p:nvSpPr>
        <p:spPr>
          <a:xfrm>
            <a:off x="1554480" y="553212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 dirty="0">
                <a:latin typeface="DejaVu Serif"/>
              </a:rPr>
              <a:t> 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dt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 dirty="0">
                <a:latin typeface="DejaVu Serif"/>
              </a:rPr>
              <a:t> 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 dirty="0">
                <a:latin typeface="DejaVu Serif"/>
              </a:rPr>
              <a:t> 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sldNum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54C0C1B-DBE3-479A-83F6-D4F17F355EF8}" type="slidenum">
              <a:rPr lang="en-US" sz="1400" b="0" strike="noStrike" spc="-1">
                <a:latin typeface="DejaVu Serif"/>
              </a:rPr>
              <a:t>‹#›</a:t>
            </a:fld>
            <a:endParaRPr lang="en-US" sz="1400" b="0" strike="noStrike" spc="-1" dirty="0">
              <a:latin typeface="DejaVu Serif"/>
            </a:endParaRPr>
          </a:p>
        </p:txBody>
      </p:sp>
    </p:spTree>
    <p:extLst>
      <p:ext uri="{BB962C8B-B14F-4D97-AF65-F5344CB8AC3E}">
        <p14:creationId xmlns:p14="http://schemas.microsoft.com/office/powerpoint/2010/main" val="34931480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DejaVu Sans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DejaVu Sans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DejaVu Sans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DejaVu Sans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DejaVu Sans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DejaVu Sans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DejaVu Sans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DejaVu Sans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2987824" y="332656"/>
            <a:ext cx="3168352" cy="5040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spc="-1" dirty="0">
                <a:solidFill>
                  <a:schemeClr val="bg1"/>
                </a:solidFill>
                <a:latin typeface="Arial"/>
              </a:rPr>
              <a:t>SAMMY Fitting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C88E96-4A37-4F3B-87A4-AC21B741812B}"/>
              </a:ext>
            </a:extLst>
          </p:cNvPr>
          <p:cNvSpPr txBox="1"/>
          <p:nvPr/>
        </p:nvSpPr>
        <p:spPr>
          <a:xfrm>
            <a:off x="35496" y="1196752"/>
            <a:ext cx="49685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pc="-1" dirty="0"/>
              <a:t>Mostly going well, fit resonances up to ~2 keV</a:t>
            </a:r>
            <a:endParaRPr lang="en-US" sz="1800" b="0" strike="noStrike" spc="-1" dirty="0"/>
          </a:p>
        </p:txBody>
      </p:sp>
      <p:pic>
        <p:nvPicPr>
          <p:cNvPr id="3" name="Picture 2" descr="Graphical user interface, histogram&#10;&#10;Description automatically generated">
            <a:extLst>
              <a:ext uri="{FF2B5EF4-FFF2-40B4-BE49-F238E27FC236}">
                <a16:creationId xmlns:a16="http://schemas.microsoft.com/office/drawing/2014/main" id="{F159D5AE-2F99-4E2A-B788-220A177B59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0" t="13376" r="7863" b="2887"/>
          <a:stretch/>
        </p:blipFill>
        <p:spPr>
          <a:xfrm>
            <a:off x="146652" y="1628800"/>
            <a:ext cx="8778687" cy="467122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0502D79-0BDF-443A-96B4-41E0252DCFDB}"/>
              </a:ext>
            </a:extLst>
          </p:cNvPr>
          <p:cNvSpPr/>
          <p:nvPr/>
        </p:nvSpPr>
        <p:spPr>
          <a:xfrm>
            <a:off x="3275855" y="1566084"/>
            <a:ext cx="252028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794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F3A3BFF3-44A5-4C95-A185-1BAEE1FC51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27" t="13680" r="32985" b="2690"/>
          <a:stretch/>
        </p:blipFill>
        <p:spPr>
          <a:xfrm>
            <a:off x="4751512" y="1014056"/>
            <a:ext cx="4392488" cy="5826770"/>
          </a:xfrm>
          <a:prstGeom prst="rect">
            <a:avLst/>
          </a:prstGeom>
        </p:spPr>
      </p:pic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2987824" y="332656"/>
            <a:ext cx="3168352" cy="5040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spc="-1" dirty="0">
                <a:solidFill>
                  <a:schemeClr val="bg1"/>
                </a:solidFill>
                <a:latin typeface="Arial"/>
              </a:rPr>
              <a:t>SAMMY Fitting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C88E96-4A37-4F3B-87A4-AC21B741812B}"/>
              </a:ext>
            </a:extLst>
          </p:cNvPr>
          <p:cNvSpPr txBox="1"/>
          <p:nvPr/>
        </p:nvSpPr>
        <p:spPr>
          <a:xfrm>
            <a:off x="-30278" y="1268760"/>
            <a:ext cx="4968552" cy="1733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pc="-1" dirty="0"/>
              <a:t>Struggling with some fits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endParaRPr lang="en-US" spc="-1" dirty="0"/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800" b="0" strike="noStrike" spc="-1" dirty="0"/>
              <a:t>Only one resonance listed in this energy region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pc="-1" dirty="0"/>
              <a:t>Second resonance new? 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pc="-1" dirty="0"/>
              <a:t>Second resonance probably throwing off fit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57A604-4A78-4DC2-B8C0-8E45F7026DE5}"/>
              </a:ext>
            </a:extLst>
          </p:cNvPr>
          <p:cNvSpPr/>
          <p:nvPr/>
        </p:nvSpPr>
        <p:spPr>
          <a:xfrm>
            <a:off x="7740352" y="3221474"/>
            <a:ext cx="21602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F61901-D25F-4B48-BF4F-60958478870A}"/>
              </a:ext>
            </a:extLst>
          </p:cNvPr>
          <p:cNvSpPr/>
          <p:nvPr/>
        </p:nvSpPr>
        <p:spPr>
          <a:xfrm>
            <a:off x="7742782" y="2933046"/>
            <a:ext cx="21602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8E77EE-E2E0-4579-9073-6913EA5E6754}"/>
              </a:ext>
            </a:extLst>
          </p:cNvPr>
          <p:cNvSpPr txBox="1"/>
          <p:nvPr/>
        </p:nvSpPr>
        <p:spPr>
          <a:xfrm>
            <a:off x="7956376" y="3059668"/>
            <a:ext cx="9361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600" spc="-1" dirty="0"/>
              <a:t>Final fit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303047-8B55-4A36-A8A7-7D7B1BA6216E}"/>
              </a:ext>
            </a:extLst>
          </p:cNvPr>
          <p:cNvSpPr txBox="1"/>
          <p:nvPr/>
        </p:nvSpPr>
        <p:spPr>
          <a:xfrm>
            <a:off x="7956376" y="2771239"/>
            <a:ext cx="100811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1600" spc="-1" dirty="0"/>
              <a:t>Initial fit</a:t>
            </a:r>
          </a:p>
        </p:txBody>
      </p:sp>
    </p:spTree>
    <p:extLst>
      <p:ext uri="{BB962C8B-B14F-4D97-AF65-F5344CB8AC3E}">
        <p14:creationId xmlns:p14="http://schemas.microsoft.com/office/powerpoint/2010/main" val="373941263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42CB44EB-F8B6-4069-8A85-FB9BFC6707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4" t="13906" r="22438" b="2358"/>
          <a:stretch/>
        </p:blipFill>
        <p:spPr>
          <a:xfrm>
            <a:off x="2915816" y="1210880"/>
            <a:ext cx="6106258" cy="475386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C88E96-4A37-4F3B-87A4-AC21B741812B}"/>
              </a:ext>
            </a:extLst>
          </p:cNvPr>
          <p:cNvSpPr txBox="1"/>
          <p:nvPr/>
        </p:nvSpPr>
        <p:spPr>
          <a:xfrm>
            <a:off x="-22867" y="5301208"/>
            <a:ext cx="4176464" cy="1392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pc="-1" dirty="0"/>
              <a:t>From converged fits: 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endParaRPr lang="en-US" spc="-1" dirty="0"/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pc="-1" dirty="0"/>
              <a:t>Overall agreement with ENDF OK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pc="-1" dirty="0"/>
              <a:t>Some data off by a fair bit (~10 eV)</a:t>
            </a: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F26FB1FF-76BA-4760-8327-48F7977C2746}"/>
              </a:ext>
            </a:extLst>
          </p:cNvPr>
          <p:cNvSpPr/>
          <p:nvPr/>
        </p:nvSpPr>
        <p:spPr>
          <a:xfrm>
            <a:off x="1727684" y="332656"/>
            <a:ext cx="5688632" cy="5040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spc="-1" dirty="0">
                <a:solidFill>
                  <a:schemeClr val="bg1"/>
                </a:solidFill>
                <a:latin typeface="Arial"/>
              </a:rPr>
              <a:t>Previous </a:t>
            </a:r>
            <a:r>
              <a:rPr lang="en-US" sz="2400" spc="-1" baseline="30000" dirty="0">
                <a:solidFill>
                  <a:schemeClr val="bg1"/>
                </a:solidFill>
                <a:latin typeface="Arial"/>
              </a:rPr>
              <a:t>77</a:t>
            </a:r>
            <a:r>
              <a:rPr lang="en-US" sz="2400" spc="-1" dirty="0">
                <a:solidFill>
                  <a:schemeClr val="bg1"/>
                </a:solidFill>
                <a:latin typeface="Arial"/>
              </a:rPr>
              <a:t>Se(n,</a:t>
            </a:r>
            <a:r>
              <a:rPr lang="el-GR" sz="2400" spc="-1" dirty="0">
                <a:solidFill>
                  <a:schemeClr val="bg1"/>
                </a:solidFill>
                <a:latin typeface="Arial"/>
              </a:rPr>
              <a:t>γ</a:t>
            </a:r>
            <a:r>
              <a:rPr lang="en-US" sz="2400" spc="-1" dirty="0">
                <a:solidFill>
                  <a:schemeClr val="bg1"/>
                </a:solidFill>
                <a:latin typeface="Arial"/>
              </a:rPr>
              <a:t>) Measurements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9530793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>
            <a:extLst>
              <a:ext uri="{FF2B5EF4-FFF2-40B4-BE49-F238E27FC236}">
                <a16:creationId xmlns:a16="http://schemas.microsoft.com/office/drawing/2014/main" id="{11C4EF24-C36D-4236-8250-FABE385D6D05}"/>
              </a:ext>
            </a:extLst>
          </p:cNvPr>
          <p:cNvSpPr/>
          <p:nvPr/>
        </p:nvSpPr>
        <p:spPr>
          <a:xfrm>
            <a:off x="1727684" y="116632"/>
            <a:ext cx="5688632" cy="5040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spc="-1" dirty="0">
                <a:solidFill>
                  <a:schemeClr val="bg1"/>
                </a:solidFill>
                <a:latin typeface="Arial"/>
              </a:rPr>
              <a:t>Previous </a:t>
            </a:r>
            <a:r>
              <a:rPr lang="en-US" sz="2400" spc="-1" baseline="30000" dirty="0">
                <a:solidFill>
                  <a:schemeClr val="bg1"/>
                </a:solidFill>
                <a:latin typeface="Arial"/>
              </a:rPr>
              <a:t>77</a:t>
            </a:r>
            <a:r>
              <a:rPr lang="en-US" sz="2400" spc="-1" dirty="0">
                <a:solidFill>
                  <a:schemeClr val="bg1"/>
                </a:solidFill>
                <a:latin typeface="Arial"/>
              </a:rPr>
              <a:t>Se(n,</a:t>
            </a:r>
            <a:r>
              <a:rPr lang="el-GR" sz="2400" spc="-1" dirty="0">
                <a:solidFill>
                  <a:schemeClr val="bg1"/>
                </a:solidFill>
                <a:latin typeface="Arial"/>
              </a:rPr>
              <a:t>γ</a:t>
            </a:r>
            <a:r>
              <a:rPr lang="en-US" sz="2400" spc="-1" dirty="0">
                <a:solidFill>
                  <a:schemeClr val="bg1"/>
                </a:solidFill>
                <a:latin typeface="Arial"/>
              </a:rPr>
              <a:t>) Measurements</a:t>
            </a:r>
            <a:endParaRPr lang="en-US" sz="2400" b="0" strike="noStrike" spc="-1" dirty="0">
              <a:solidFill>
                <a:schemeClr val="bg1"/>
              </a:solidFill>
              <a:latin typeface="DejaVu Sans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2C4EE17-5A90-4512-8903-7724FB7A1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886518"/>
              </p:ext>
            </p:extLst>
          </p:nvPr>
        </p:nvGraphicFramePr>
        <p:xfrm>
          <a:off x="53752" y="792114"/>
          <a:ext cx="9036496" cy="6065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24">
                  <a:extLst>
                    <a:ext uri="{9D8B030D-6E8A-4147-A177-3AD203B41FA5}">
                      <a16:colId xmlns:a16="http://schemas.microsoft.com/office/drawing/2014/main" val="3352667862"/>
                    </a:ext>
                  </a:extLst>
                </a:gridCol>
                <a:gridCol w="2259124">
                  <a:extLst>
                    <a:ext uri="{9D8B030D-6E8A-4147-A177-3AD203B41FA5}">
                      <a16:colId xmlns:a16="http://schemas.microsoft.com/office/drawing/2014/main" val="970657565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411080267"/>
                    </a:ext>
                  </a:extLst>
                </a:gridCol>
                <a:gridCol w="2069976">
                  <a:extLst>
                    <a:ext uri="{9D8B030D-6E8A-4147-A177-3AD203B41FA5}">
                      <a16:colId xmlns:a16="http://schemas.microsoft.com/office/drawing/2014/main" val="652593989"/>
                    </a:ext>
                  </a:extLst>
                </a:gridCol>
              </a:tblGrid>
              <a:tr h="564063">
                <a:tc>
                  <a:txBody>
                    <a:bodyPr/>
                    <a:lstStyle/>
                    <a:p>
                      <a:r>
                        <a:rPr lang="en-US" dirty="0"/>
                        <a:t>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325889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r>
                        <a:rPr lang="en-US" dirty="0"/>
                        <a:t>Cold neutrons (ELBE)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HPGe</a:t>
                      </a:r>
                      <a:r>
                        <a:rPr lang="en-US" dirty="0"/>
                        <a:t> counting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Schramm </a:t>
                      </a:r>
                      <a:r>
                        <a:rPr lang="en-US" i="1" dirty="0"/>
                        <a:t>et al</a:t>
                      </a:r>
                      <a:r>
                        <a:rPr lang="en-US" dirty="0"/>
                        <a:t>. (2012)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499602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r>
                        <a:rPr lang="en-US" dirty="0"/>
                        <a:t>Thermal (graphite pile)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Pile Oscillator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Pomerance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et al</a:t>
                      </a:r>
                      <a:r>
                        <a:rPr lang="en-US" dirty="0"/>
                        <a:t>. (1951)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291294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r>
                        <a:rPr lang="en-US" dirty="0"/>
                        <a:t>Thermal (reactor neutrons)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Mughabghab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et al</a:t>
                      </a:r>
                      <a:r>
                        <a:rPr lang="en-US" dirty="0"/>
                        <a:t>. (1981)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sure how to find measurement information for this 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987051"/>
                  </a:ext>
                </a:extLst>
              </a:tr>
              <a:tr h="130785">
                <a:tc>
                  <a:txBody>
                    <a:bodyPr/>
                    <a:lstStyle/>
                    <a:p>
                      <a:r>
                        <a:rPr lang="en-US" dirty="0"/>
                        <a:t>100 eV – 5 keV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ToF</a:t>
                      </a:r>
                      <a:r>
                        <a:rPr lang="en-US" dirty="0"/>
                        <a:t> + Transmission + </a:t>
                      </a:r>
                      <a:r>
                        <a:rPr lang="en-US" dirty="0" err="1"/>
                        <a:t>NaI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Coté</a:t>
                      </a:r>
                      <a:r>
                        <a:rPr lang="en-US" dirty="0"/>
                        <a:t> </a:t>
                      </a:r>
                      <a:r>
                        <a:rPr lang="en-US" i="1" u="none" dirty="0"/>
                        <a:t>et al</a:t>
                      </a:r>
                      <a:r>
                        <a:rPr lang="en-US" dirty="0"/>
                        <a:t>. (1964)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754563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r>
                        <a:rPr lang="en-US" dirty="0"/>
                        <a:t>211, 340.3, 688 keV resonances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ToF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Saclay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Julien </a:t>
                      </a:r>
                      <a:r>
                        <a:rPr lang="en-US" i="1" dirty="0"/>
                        <a:t>et al</a:t>
                      </a:r>
                      <a:r>
                        <a:rPr lang="en-US" dirty="0"/>
                        <a:t>. (1969)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Paper is in French (just about understood it)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01842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r>
                        <a:rPr lang="en-US" dirty="0"/>
                        <a:t>10 – 600 keV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ToF</a:t>
                      </a:r>
                      <a:r>
                        <a:rPr lang="en-US" dirty="0"/>
                        <a:t> + </a:t>
                      </a:r>
                      <a:r>
                        <a:rPr lang="en-US" dirty="0" err="1"/>
                        <a:t>NaI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Igashira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et al</a:t>
                      </a:r>
                      <a:r>
                        <a:rPr lang="en-US" dirty="0"/>
                        <a:t>. (2011)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Relative to </a:t>
                      </a:r>
                      <a:r>
                        <a:rPr lang="en-US" baseline="30000" dirty="0"/>
                        <a:t>197</a:t>
                      </a:r>
                      <a:r>
                        <a:rPr lang="en-US" dirty="0"/>
                        <a:t>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887549"/>
                  </a:ext>
                </a:extLst>
              </a:tr>
              <a:tr h="56406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Maletsky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et al</a:t>
                      </a:r>
                      <a:r>
                        <a:rPr lang="en-US" dirty="0"/>
                        <a:t>. (1969)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Can’t find the original despite being Russian…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313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5041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6874</TotalTime>
  <Words>210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DejaVu Sans</vt:lpstr>
      <vt:lpstr>DejaVu Serif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001</dc:title>
  <dc:subject/>
  <dc:creator>Free Power Point Templates</dc:creator>
  <dc:description/>
  <cp:lastModifiedBy>Nikolay Sosnin</cp:lastModifiedBy>
  <cp:revision>862</cp:revision>
  <cp:lastPrinted>2017-11-15T09:51:02Z</cp:lastPrinted>
  <dcterms:created xsi:type="dcterms:W3CDTF">2008-08-16T02:22:18Z</dcterms:created>
  <dcterms:modified xsi:type="dcterms:W3CDTF">2020-09-28T13:08:01Z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