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9CCDB5"/>
    <a:srgbClr val="E505A4"/>
    <a:srgbClr val="747474"/>
    <a:srgbClr val="50C987"/>
    <a:srgbClr val="1E1E1E"/>
    <a:srgbClr val="E5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13AE-2E60-4130-8754-787370FF3760}" type="datetimeFigureOut">
              <a:rPr lang="en-GB" smtClean="0"/>
              <a:t>05/10/2020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DBCA-85D5-4FCD-AD17-7BD6DFEA2E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76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DejaVu Sans"/>
              </a:rPr>
              <a:t>Click to edit the notes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54C0C1B-DBE3-479A-83F6-D4F17F355EF8}" type="slidenum">
              <a:rPr lang="en-US" sz="1400" b="0" strike="noStrike" spc="-1">
                <a:latin typeface="DejaVu Serif"/>
              </a:rPr>
              <a:t>‹#›</a:t>
            </a:fld>
            <a:endParaRPr lang="en-US" sz="1400" b="0" strike="noStrike" spc="-1" dirty="0">
              <a:latin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49314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DejaVu Sans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DejaVu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DejaVu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DejaVu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DejaVu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987824" y="332656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Detector Calibration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51749" y="2372290"/>
            <a:ext cx="3740749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C6D6 gamma detectors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/>
              <a:t>Low Z -</a:t>
            </a:r>
            <a:r>
              <a:rPr lang="en-US" spc="-1" dirty="0"/>
              <a:t>&gt; Compton effect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/>
              <a:t>Hard to calibrate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Calibrate using Compton edges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/>
              <a:t>Need calculation of </a:t>
            </a:r>
            <a:r>
              <a:rPr lang="en-US" spc="-1" dirty="0"/>
              <a:t>Compton edge positions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GEANT4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Ran for </a:t>
            </a:r>
            <a:r>
              <a:rPr lang="en-US" spc="-1" baseline="30000" dirty="0"/>
              <a:t>77,78</a:t>
            </a:r>
            <a:r>
              <a:rPr lang="en-US" spc="-1" dirty="0"/>
              <a:t>Se, Gold and </a:t>
            </a:r>
            <a:r>
              <a:rPr lang="en-US" spc="-1" baseline="30000" dirty="0"/>
              <a:t>68</a:t>
            </a:r>
            <a:r>
              <a:rPr lang="en-US" spc="-1" dirty="0"/>
              <a:t>Zn targets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02D79-0BDF-443A-96B4-41E0252DCFDB}"/>
              </a:ext>
            </a:extLst>
          </p:cNvPr>
          <p:cNvSpPr/>
          <p:nvPr/>
        </p:nvSpPr>
        <p:spPr>
          <a:xfrm>
            <a:off x="3275855" y="1566084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6997FDE-E1BF-4CFA-BD18-C164519F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8" y="1566084"/>
            <a:ext cx="5359683" cy="46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79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106907" y="487503"/>
            <a:ext cx="492017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Se-77 Resonance Identification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62271" y="1166492"/>
            <a:ext cx="5589849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Data checked between 100 eV and 2 keV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14 suspected new resonances so far</a:t>
            </a:r>
          </a:p>
        </p:txBody>
      </p:sp>
      <p:pic>
        <p:nvPicPr>
          <p:cNvPr id="3" name="Picture 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60339641-905D-490A-8925-CC8F787C9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8238" r="7476" b="2357"/>
          <a:stretch/>
        </p:blipFill>
        <p:spPr>
          <a:xfrm>
            <a:off x="35044" y="3396482"/>
            <a:ext cx="6401740" cy="3200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302A8-5B10-43DC-AE8E-9016C64185C2}"/>
              </a:ext>
            </a:extLst>
          </p:cNvPr>
          <p:cNvSpPr txBox="1"/>
          <p:nvPr/>
        </p:nvSpPr>
        <p:spPr>
          <a:xfrm>
            <a:off x="2170430" y="3092271"/>
            <a:ext cx="2130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New small resonances</a:t>
            </a:r>
            <a:endParaRPr lang="en-US" sz="1400" b="0" strike="noStrike" spc="-1" dirty="0">
              <a:latin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79F4C-2133-4F96-9519-9191C2E613F4}"/>
              </a:ext>
            </a:extLst>
          </p:cNvPr>
          <p:cNvCxnSpPr>
            <a:cxnSpLocks/>
          </p:cNvCxnSpPr>
          <p:nvPr/>
        </p:nvCxnSpPr>
        <p:spPr>
          <a:xfrm>
            <a:off x="3262182" y="3429000"/>
            <a:ext cx="1656184" cy="19244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A96C89-F4F8-4650-886E-6946EB479AE7}"/>
              </a:ext>
            </a:extLst>
          </p:cNvPr>
          <p:cNvCxnSpPr>
            <a:cxnSpLocks/>
          </p:cNvCxnSpPr>
          <p:nvPr/>
        </p:nvCxnSpPr>
        <p:spPr>
          <a:xfrm flipH="1">
            <a:off x="2483769" y="3396482"/>
            <a:ext cx="288031" cy="13173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Graphical user interface, histogram&#10;&#10;Description automatically generated">
            <a:extLst>
              <a:ext uri="{FF2B5EF4-FFF2-40B4-BE49-F238E27FC236}">
                <a16:creationId xmlns:a16="http://schemas.microsoft.com/office/drawing/2014/main" id="{B10BC95C-5D99-4F08-8132-18E4F1E7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8881" r="14563" b="2357"/>
          <a:stretch/>
        </p:blipFill>
        <p:spPr>
          <a:xfrm>
            <a:off x="4325001" y="1772816"/>
            <a:ext cx="4737185" cy="25090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658757-0482-4C74-B56B-BFA297A8925F}"/>
              </a:ext>
            </a:extLst>
          </p:cNvPr>
          <p:cNvSpPr txBox="1"/>
          <p:nvPr/>
        </p:nvSpPr>
        <p:spPr>
          <a:xfrm>
            <a:off x="6234989" y="1550317"/>
            <a:ext cx="1584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New resonances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64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3812A2-81CD-4025-B6AE-95DAAC376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5350" r="13776" b="914"/>
          <a:stretch/>
        </p:blipFill>
        <p:spPr>
          <a:xfrm>
            <a:off x="899592" y="2679224"/>
            <a:ext cx="7344816" cy="4176464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987824" y="332656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Detector Calibration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35495" y="1196752"/>
            <a:ext cx="8424937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GEANT4 does not include detector resolution (broadening)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Calibrate position of Compton edges and experimental broadening iteratively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Use experimental data, compare to GEANT4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Re-broaden and re-calibrate GEANT4 results, compare again</a:t>
            </a:r>
          </a:p>
        </p:txBody>
      </p:sp>
    </p:spTree>
    <p:extLst>
      <p:ext uri="{BB962C8B-B14F-4D97-AF65-F5344CB8AC3E}">
        <p14:creationId xmlns:p14="http://schemas.microsoft.com/office/powerpoint/2010/main" val="38382322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987824" y="332656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Detector Calibration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32B05FB-23E8-4C37-9543-D3BDF050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4013" r="18500" b="12463"/>
          <a:stretch/>
        </p:blipFill>
        <p:spPr>
          <a:xfrm>
            <a:off x="51043" y="2177480"/>
            <a:ext cx="9041913" cy="4680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7DACC6-87E8-4436-ADA7-3E1FD2031987}"/>
                  </a:ext>
                </a:extLst>
              </p:cNvPr>
              <p:cNvSpPr txBox="1"/>
              <p:nvPr/>
            </p:nvSpPr>
            <p:spPr>
              <a:xfrm>
                <a:off x="8182" y="1097056"/>
                <a:ext cx="8424937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Used </a:t>
                </a:r>
                <a:r>
                  <a:rPr lang="en-US" spc="-1" baseline="30000" dirty="0"/>
                  <a:t>137</a:t>
                </a:r>
                <a:r>
                  <a:rPr lang="en-US" spc="-1" dirty="0"/>
                  <a:t>Cs, </a:t>
                </a:r>
                <a:r>
                  <a:rPr lang="en-US" spc="-1" baseline="30000" dirty="0"/>
                  <a:t>88</a:t>
                </a:r>
                <a:r>
                  <a:rPr lang="en-US" spc="-1" dirty="0"/>
                  <a:t>Y, </a:t>
                </a:r>
                <a:r>
                  <a:rPr lang="en-US" spc="-1" dirty="0" err="1"/>
                  <a:t>AmBe</a:t>
                </a:r>
                <a:r>
                  <a:rPr lang="en-US" spc="-1" dirty="0"/>
                  <a:t>, </a:t>
                </a:r>
                <a:r>
                  <a:rPr lang="en-US" spc="-1" dirty="0" err="1"/>
                  <a:t>CmC</a:t>
                </a:r>
                <a:r>
                  <a:rPr lang="en-US" spc="-1" dirty="0"/>
                  <a:t> sources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Calibrate by fitting Gaussian to high-E tail, get mean </a:t>
                </a:r>
                <a14:m>
                  <m:oMath xmlns:m="http://schemas.openxmlformats.org/officeDocument/2006/math">
                    <m:r>
                      <a:rPr lang="en-US" b="0" i="1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pc="-1" dirty="0"/>
                  <a:t> and </a:t>
                </a:r>
                <a:r>
                  <a:rPr lang="en-US" spc="-1" dirty="0" err="1"/>
                  <a:t>std.dev</a:t>
                </a:r>
                <a:r>
                  <a:rPr lang="en-US" spc="-1" dirty="0"/>
                  <a:t>. </a:t>
                </a:r>
                <a14:m>
                  <m:oMath xmlns:m="http://schemas.openxmlformats.org/officeDocument/2006/math">
                    <m:r>
                      <a:rPr lang="en-US" i="1" spc="-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pc="-1" dirty="0"/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Matching point defined as </a:t>
                </a:r>
                <a14:m>
                  <m:oMath xmlns:m="http://schemas.openxmlformats.org/officeDocument/2006/math"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en-US" b="0" i="1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pc="-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7DACC6-87E8-4436-ADA7-3E1FD2031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" y="1097056"/>
                <a:ext cx="8424937" cy="1080424"/>
              </a:xfrm>
              <a:prstGeom prst="rect">
                <a:avLst/>
              </a:prstGeom>
              <a:blipFill>
                <a:blip r:embed="rId3"/>
                <a:stretch>
                  <a:fillRect l="-434" t="-339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27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987824" y="332656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Detector Calibration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083856"/>
            <a:ext cx="8424937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To obtain cross-sections, need to count gammas from (n,</a:t>
            </a:r>
            <a:r>
              <a:rPr lang="el-GR" spc="-1" dirty="0"/>
              <a:t>γ</a:t>
            </a:r>
            <a:r>
              <a:rPr lang="en-US" spc="-1" dirty="0"/>
              <a:t>) reaction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Detector efficiency not the same for different gamma energies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Use weighting functions to “linearize” detector response, restore counting proportionality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Calculated using code by F. </a:t>
            </a:r>
            <a:r>
              <a:rPr lang="en-US" spc="-1" dirty="0" err="1"/>
              <a:t>Gunsing</a:t>
            </a:r>
            <a:endParaRPr lang="en-US" spc="-1" dirty="0"/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784F396-3149-4B94-BB06-D804A4277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5351" r="14564" b="2357"/>
          <a:stretch/>
        </p:blipFill>
        <p:spPr>
          <a:xfrm>
            <a:off x="899592" y="2753544"/>
            <a:ext cx="7344816" cy="4104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781DAF-ADAC-42F3-BD94-B218BC3E29A7}"/>
              </a:ext>
            </a:extLst>
          </p:cNvPr>
          <p:cNvSpPr txBox="1"/>
          <p:nvPr/>
        </p:nvSpPr>
        <p:spPr>
          <a:xfrm>
            <a:off x="4572000" y="2949481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 err="1"/>
              <a:t>Colours</a:t>
            </a:r>
            <a:r>
              <a:rPr lang="en-US" sz="1400" spc="-1" dirty="0"/>
              <a:t> correspond to different thresholds</a:t>
            </a:r>
          </a:p>
        </p:txBody>
      </p:sp>
    </p:spTree>
    <p:extLst>
      <p:ext uri="{BB962C8B-B14F-4D97-AF65-F5344CB8AC3E}">
        <p14:creationId xmlns:p14="http://schemas.microsoft.com/office/powerpoint/2010/main" val="3478089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927642" y="324315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Detector Calibration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62271" y="1166493"/>
            <a:ext cx="3256222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Produce weighting functions for each simulated target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WFs for individual detectors or for summed response energy spectra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200 keV threshold added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8ECC1510-B5B7-4C84-9027-0F0C292A2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5341" r="22438" b="2980"/>
          <a:stretch/>
        </p:blipFill>
        <p:spPr>
          <a:xfrm>
            <a:off x="3347864" y="1392094"/>
            <a:ext cx="5544616" cy="4073812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E46A0ED-8813-472E-A5EC-C2C4691F3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64438" r="21652" b="6061"/>
          <a:stretch/>
        </p:blipFill>
        <p:spPr>
          <a:xfrm>
            <a:off x="3352543" y="5095774"/>
            <a:ext cx="5616624" cy="1471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7EDB4-7146-4529-B53D-A34F157CCF1C}"/>
              </a:ext>
            </a:extLst>
          </p:cNvPr>
          <p:cNvSpPr txBox="1"/>
          <p:nvPr/>
        </p:nvSpPr>
        <p:spPr>
          <a:xfrm>
            <a:off x="5288828" y="1207428"/>
            <a:ext cx="1744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Sum WF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29E46-FCED-43C3-A8F3-DFB7F0CD45D4}"/>
              </a:ext>
            </a:extLst>
          </p:cNvPr>
          <p:cNvSpPr txBox="1"/>
          <p:nvPr/>
        </p:nvSpPr>
        <p:spPr>
          <a:xfrm>
            <a:off x="1907704" y="4002304"/>
            <a:ext cx="1744054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Sum WF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Residuals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(a bit better)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CEC67-447F-4D84-A02B-77A772BE6297}"/>
              </a:ext>
            </a:extLst>
          </p:cNvPr>
          <p:cNvSpPr txBox="1"/>
          <p:nvPr/>
        </p:nvSpPr>
        <p:spPr>
          <a:xfrm>
            <a:off x="1690382" y="5449815"/>
            <a:ext cx="1744054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Individual WF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/>
              <a:t>residuals</a:t>
            </a:r>
          </a:p>
        </p:txBody>
      </p:sp>
    </p:spTree>
    <p:extLst>
      <p:ext uri="{BB962C8B-B14F-4D97-AF65-F5344CB8AC3E}">
        <p14:creationId xmlns:p14="http://schemas.microsoft.com/office/powerpoint/2010/main" val="4096267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000820" y="359011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Time-of-Flight method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8E96-4A37-4F3B-87A4-AC21B741812B}"/>
                  </a:ext>
                </a:extLst>
              </p:cNvPr>
              <p:cNvSpPr txBox="1"/>
              <p:nvPr/>
            </p:nvSpPr>
            <p:spPr>
              <a:xfrm>
                <a:off x="62271" y="1166492"/>
                <a:ext cx="3357601" cy="4381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Neutron energy determined from precise knowledge of time-of-flight and flightpath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Flightpath calibrated using well-known resonance in </a:t>
                </a:r>
                <a:r>
                  <a:rPr lang="en-US" spc="-1" baseline="30000" dirty="0"/>
                  <a:t>197</a:t>
                </a:r>
                <a:r>
                  <a:rPr lang="en-US" spc="-1" dirty="0"/>
                  <a:t>Au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For sub-MeV neutrons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pc="-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pc="-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f>
                          <m:fPr>
                            <m:ctrlP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pc="-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pc="-1" dirty="0"/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Iterative calibration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Assume an approximate flightpath L, calibrate gold resonances, fit resonances using SAMMY, compare to known, change 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8E96-4A37-4F3B-87A4-AC21B741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" y="1166492"/>
                <a:ext cx="3357601" cy="4381649"/>
              </a:xfrm>
              <a:prstGeom prst="rect">
                <a:avLst/>
              </a:prstGeom>
              <a:blipFill>
                <a:blip r:embed="rId2"/>
                <a:stretch>
                  <a:fillRect l="-1089" t="-695" b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C567E308-BBE6-464C-A6F8-87A462C8F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3907" r="8264" b="914"/>
          <a:stretch/>
        </p:blipFill>
        <p:spPr>
          <a:xfrm>
            <a:off x="4171730" y="1145924"/>
            <a:ext cx="4896544" cy="2626328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9CA9B9B5-119B-45CE-9DEF-08BA7DF2F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3907" r="8264" b="914"/>
          <a:stretch/>
        </p:blipFill>
        <p:spPr>
          <a:xfrm>
            <a:off x="4188850" y="3933056"/>
            <a:ext cx="4783942" cy="2565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49965-D2C8-4E09-8768-8E3267842574}"/>
              </a:ext>
            </a:extLst>
          </p:cNvPr>
          <p:cNvSpPr txBox="1"/>
          <p:nvPr/>
        </p:nvSpPr>
        <p:spPr>
          <a:xfrm>
            <a:off x="6233086" y="1145924"/>
            <a:ext cx="773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baseline="30000" dirty="0"/>
              <a:t>197</a:t>
            </a:r>
            <a:r>
              <a:rPr lang="en-US" spc="-1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832515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000820" y="359011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Yield Determination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8E96-4A37-4F3B-87A4-AC21B741812B}"/>
                  </a:ext>
                </a:extLst>
              </p:cNvPr>
              <p:cNvSpPr txBox="1"/>
              <p:nvPr/>
            </p:nvSpPr>
            <p:spPr>
              <a:xfrm>
                <a:off x="62271" y="1166492"/>
                <a:ext cx="8254145" cy="1075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Convert weighted counts spectra to yield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Normalize by the neutron flux</a:t>
                </a:r>
              </a:p>
              <a:p>
                <a:pPr marL="287190" indent="-28575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pc="-1" dirty="0"/>
                  <a:t>Normalize by excitation energy of compound system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pc="-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pc="-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pc="-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pc="-1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8E96-4A37-4F3B-87A4-AC21B741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" y="1166492"/>
                <a:ext cx="8254145" cy="1075231"/>
              </a:xfrm>
              <a:prstGeom prst="rect">
                <a:avLst/>
              </a:prstGeom>
              <a:blipFill>
                <a:blip r:embed="rId2"/>
                <a:stretch>
                  <a:fillRect l="-443" t="-2825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9DF363B-D931-4868-BC6D-77966CED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9682" r="13775"/>
          <a:stretch/>
        </p:blipFill>
        <p:spPr>
          <a:xfrm>
            <a:off x="539552" y="2553904"/>
            <a:ext cx="7560840" cy="40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000820" y="359011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SAMMY Fits to Gold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62271" y="1166492"/>
            <a:ext cx="3357601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SAMMY fits to yield spectra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Comparison data from ENDF/B-VIII.0 release</a:t>
            </a:r>
          </a:p>
        </p:txBody>
      </p:sp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633791E5-2533-419B-ADC2-C7C1825AB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12993" r="15043" b="1826"/>
          <a:stretch/>
        </p:blipFill>
        <p:spPr>
          <a:xfrm>
            <a:off x="35496" y="3717032"/>
            <a:ext cx="4920170" cy="28774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AA71C2-8CC5-44C3-96E7-3E5015344DC8}"/>
              </a:ext>
            </a:extLst>
          </p:cNvPr>
          <p:cNvSpPr/>
          <p:nvPr/>
        </p:nvSpPr>
        <p:spPr>
          <a:xfrm>
            <a:off x="4053045" y="4398983"/>
            <a:ext cx="118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603E96-6130-44C3-9BE6-B22CD0CEADF5}"/>
              </a:ext>
            </a:extLst>
          </p:cNvPr>
          <p:cNvSpPr txBox="1"/>
          <p:nvPr/>
        </p:nvSpPr>
        <p:spPr>
          <a:xfrm>
            <a:off x="4147133" y="4263702"/>
            <a:ext cx="881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Initial fit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9A20F6-6E77-47F4-83AD-FBEA6A3FAC50}"/>
              </a:ext>
            </a:extLst>
          </p:cNvPr>
          <p:cNvSpPr/>
          <p:nvPr/>
        </p:nvSpPr>
        <p:spPr>
          <a:xfrm>
            <a:off x="4053045" y="4661041"/>
            <a:ext cx="118719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E5CC1F-F54A-462F-8259-28CFF1127BE2}"/>
              </a:ext>
            </a:extLst>
          </p:cNvPr>
          <p:cNvSpPr txBox="1"/>
          <p:nvPr/>
        </p:nvSpPr>
        <p:spPr>
          <a:xfrm>
            <a:off x="4147132" y="4534267"/>
            <a:ext cx="960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Final fit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570BE1-499F-442A-8DCC-E7BD607F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3073" r="14558" b="1746"/>
          <a:stretch/>
        </p:blipFill>
        <p:spPr>
          <a:xfrm>
            <a:off x="3680539" y="1268761"/>
            <a:ext cx="4920170" cy="2892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CCCC89-752D-403F-9F26-3B590ABAD2BA}"/>
              </a:ext>
            </a:extLst>
          </p:cNvPr>
          <p:cNvSpPr/>
          <p:nvPr/>
        </p:nvSpPr>
        <p:spPr>
          <a:xfrm>
            <a:off x="5833345" y="1828382"/>
            <a:ext cx="15575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E8203-BCAD-4E30-B1F6-B1AE061986DA}"/>
              </a:ext>
            </a:extLst>
          </p:cNvPr>
          <p:cNvSpPr txBox="1"/>
          <p:nvPr/>
        </p:nvSpPr>
        <p:spPr>
          <a:xfrm>
            <a:off x="5940152" y="1693101"/>
            <a:ext cx="985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Initial fit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4D045-959F-48EC-98EA-C85244CCEC89}"/>
              </a:ext>
            </a:extLst>
          </p:cNvPr>
          <p:cNvSpPr/>
          <p:nvPr/>
        </p:nvSpPr>
        <p:spPr>
          <a:xfrm>
            <a:off x="5833345" y="2090440"/>
            <a:ext cx="155755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ECB85-905B-48A8-BE2D-FD0708090621}"/>
              </a:ext>
            </a:extLst>
          </p:cNvPr>
          <p:cNvSpPr txBox="1"/>
          <p:nvPr/>
        </p:nvSpPr>
        <p:spPr>
          <a:xfrm>
            <a:off x="5940152" y="1963666"/>
            <a:ext cx="1086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Final fit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049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2106907" y="487503"/>
            <a:ext cx="492017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solidFill>
                  <a:schemeClr val="bg1"/>
                </a:solidFill>
                <a:latin typeface="Arial"/>
              </a:rPr>
              <a:t>Se-77 Resonance Identification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62271" y="1166492"/>
            <a:ext cx="9081729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Comparison data from ENDF/B-VIII.0 release for </a:t>
            </a:r>
            <a:r>
              <a:rPr lang="en-US" spc="-1" baseline="30000" dirty="0"/>
              <a:t>77</a:t>
            </a:r>
            <a:r>
              <a:rPr lang="en-US" spc="-1" dirty="0"/>
              <a:t>Se + other isotopes in target (99.66% purity)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Fit all the resonances in the yield spectra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Verify previously-known resonances (37), identify new ones</a:t>
            </a:r>
          </a:p>
          <a:p>
            <a:pPr marL="287190" indent="-28575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/>
              <a:t>Ongoing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4A68E59-0615-4A5C-BB15-4224AFED1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8238" r="13775" b="2357"/>
          <a:stretch/>
        </p:blipFill>
        <p:spPr>
          <a:xfrm>
            <a:off x="1691680" y="2564904"/>
            <a:ext cx="7272808" cy="3960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8FF61-504B-491D-B784-094AC539EC06}"/>
              </a:ext>
            </a:extLst>
          </p:cNvPr>
          <p:cNvSpPr txBox="1"/>
          <p:nvPr/>
        </p:nvSpPr>
        <p:spPr>
          <a:xfrm>
            <a:off x="4515089" y="2703336"/>
            <a:ext cx="1728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400" spc="-1" dirty="0">
                <a:latin typeface="Arial"/>
              </a:rPr>
              <a:t>Se-77 Resonances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594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6983</TotalTime>
  <Words>362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DejaVu Sans</vt:lpstr>
      <vt:lpstr>DejaVu Serif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</dc:title>
  <dc:subject/>
  <dc:creator>Free Power Point Templates</dc:creator>
  <dc:description/>
  <cp:lastModifiedBy>Nikolay Sosnin</cp:lastModifiedBy>
  <cp:revision>880</cp:revision>
  <cp:lastPrinted>2017-11-15T09:51:02Z</cp:lastPrinted>
  <dcterms:created xsi:type="dcterms:W3CDTF">2008-08-16T02:22:18Z</dcterms:created>
  <dcterms:modified xsi:type="dcterms:W3CDTF">2020-10-05T10:43:27Z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