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72" r:id="rId2"/>
    <p:sldId id="273" r:id="rId3"/>
    <p:sldId id="276" r:id="rId4"/>
    <p:sldId id="274" r:id="rId5"/>
    <p:sldId id="275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5A4"/>
    <a:srgbClr val="FF0000"/>
    <a:srgbClr val="0070C0"/>
    <a:srgbClr val="9CCDB5"/>
    <a:srgbClr val="747474"/>
    <a:srgbClr val="50C987"/>
    <a:srgbClr val="1E1E1E"/>
    <a:srgbClr val="E5B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113AE-2E60-4130-8754-787370FF3760}" type="datetimeFigureOut">
              <a:rPr lang="en-GB" smtClean="0"/>
              <a:t>25/01/2021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DBCA-85D5-4FCD-AD17-7BD6DFEA2E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76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DejaVu Sans"/>
              </a:rPr>
              <a:t>Click to edit the notes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54C0C1B-DBE3-479A-83F6-D4F17F355EF8}" type="slidenum">
              <a:rPr lang="en-US" sz="1400" b="0" strike="noStrike" spc="-1">
                <a:latin typeface="DejaVu Serif"/>
              </a:rPr>
              <a:t>‹#›</a:t>
            </a:fld>
            <a:endParaRPr lang="en-US" sz="1400" b="0" strike="noStrike" spc="-1" dirty="0">
              <a:latin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3493148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DejaVu Sans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DejaVu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DejaVu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DejaVu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DejaVu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539552" y="188640"/>
            <a:ext cx="3168352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Fitting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1C88E96-4A37-4F3B-87A4-AC21B741812B}"/>
                  </a:ext>
                </a:extLst>
              </p:cNvPr>
              <p:cNvSpPr txBox="1"/>
              <p:nvPr/>
            </p:nvSpPr>
            <p:spPr>
              <a:xfrm>
                <a:off x="31236" y="1115445"/>
                <a:ext cx="4828796" cy="1927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440">
                  <a:lnSpc>
                    <a:spcPct val="100000"/>
                  </a:lnSpc>
                  <a:spcBef>
                    <a:spcPts val="479"/>
                  </a:spcBef>
                  <a:buClr>
                    <a:srgbClr val="000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l-GR" i="1" spc="-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i="1" spc="-1">
                              <a:latin typeface="Cambria Math" panose="02040503050406030204" pitchFamily="18" charset="0"/>
                            </a:rPr>
                            <m:t>χ</m:t>
                          </m:r>
                        </m:e>
                        <m:sub>
                          <m:r>
                            <a:rPr lang="en-US" b="0" i="1" spc="-1" smtClean="0">
                              <a:latin typeface="Cambria Math" panose="02040503050406030204" pitchFamily="18" charset="0"/>
                            </a:rPr>
                            <m:t>𝑟𝑒𝑑</m:t>
                          </m:r>
                          <m:r>
                            <a:rPr lang="en-US" b="0" i="1" spc="-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  <m:sup>
                          <m:r>
                            <a:rPr lang="en-US" b="0" i="1" spc="-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pc="-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pc="-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pc="-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pc="-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pc="-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pc="-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pc="-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  <m:t>𝑓𝑖𝑡</m:t>
                                          </m:r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b="0" i="1" spc="-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pc="-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  <m: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  <m:t>𝑑𝑎𝑡𝑎</m:t>
                                          </m:r>
                                          <m: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  <m:t>[</m:t>
                                          </m:r>
                                          <m: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num>
                                        <m:den>
                                          <m: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  <m:t>𝑢𝑛𝑐𝑒𝑟𝑡𝑎𝑖𝑛𝑡𝑦</m:t>
                                          </m:r>
                                          <m: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  <m:t>[</m:t>
                                          </m:r>
                                          <m: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b="0" i="1" spc="-1" smtClean="0"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pc="-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pc="-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pc="-1" dirty="0"/>
              </a:p>
              <a:p>
                <a:pPr marL="1440">
                  <a:lnSpc>
                    <a:spcPct val="100000"/>
                  </a:lnSpc>
                  <a:spcBef>
                    <a:spcPts val="479"/>
                  </a:spcBef>
                  <a:buClr>
                    <a:srgbClr val="000000"/>
                  </a:buClr>
                </a:pPr>
                <a:endParaRPr lang="en-US" spc="-1" dirty="0"/>
              </a:p>
              <a:p>
                <a:pPr marL="1440">
                  <a:lnSpc>
                    <a:spcPct val="100000"/>
                  </a:lnSpc>
                  <a:spcBef>
                    <a:spcPts val="479"/>
                  </a:spcBef>
                  <a:buClr>
                    <a:srgbClr val="000000"/>
                  </a:buClr>
                </a:pPr>
                <a14:m>
                  <m:oMath xmlns:m="http://schemas.openxmlformats.org/officeDocument/2006/math">
                    <m:r>
                      <a:rPr lang="en-US" b="0" i="1" spc="-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pc="-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pc="-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pc="-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US" b="0" i="1" spc="-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pc="-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pc="-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pc="-1" dirty="0"/>
                  <a:t>, </a:t>
                </a:r>
                <a14:m>
                  <m:oMath xmlns:m="http://schemas.openxmlformats.org/officeDocument/2006/math">
                    <m:r>
                      <a:rPr lang="en-US" i="1" spc="-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pc="-1" dirty="0"/>
                  <a:t> is number of data points,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pc="-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pc="-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 spc="-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pc="-1" dirty="0"/>
                  <a:t> is number of fit params (3: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pc="-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pc="-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pc="-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pc="-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pc="-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pc="-1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spc="-1" smtClean="0">
                            <a:latin typeface="Cambria Math" panose="02040503050406030204" pitchFamily="18" charset="0"/>
                          </a:rPr>
                          <m:t>γ</m:t>
                        </m:r>
                      </m:sub>
                    </m:sSub>
                  </m:oMath>
                </a14:m>
                <a:r>
                  <a:rPr lang="en-US" spc="-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pc="-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pc="-1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b="0" i="1" spc="-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pc="-1" dirty="0"/>
                  <a:t>)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1C88E96-4A37-4F3B-87A4-AC21B741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6" y="1115445"/>
                <a:ext cx="4828796" cy="1927259"/>
              </a:xfrm>
              <a:prstGeom prst="rect">
                <a:avLst/>
              </a:prstGeom>
              <a:blipFill>
                <a:blip r:embed="rId2"/>
                <a:stretch>
                  <a:fillRect l="-1010" r="-253" b="-2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Chart, histogram&#10;&#10;Description automatically generated">
            <a:extLst>
              <a:ext uri="{FF2B5EF4-FFF2-40B4-BE49-F238E27FC236}">
                <a16:creationId xmlns:a16="http://schemas.microsoft.com/office/drawing/2014/main" id="{6CA16214-D2C1-4184-B99E-C009C8101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0"/>
            <a:ext cx="4139952" cy="3419657"/>
          </a:xfrm>
          <a:prstGeom prst="rect">
            <a:avLst/>
          </a:prstGeom>
        </p:spPr>
      </p:pic>
      <p:pic>
        <p:nvPicPr>
          <p:cNvPr id="13" name="Picture 12" descr="Chart, bar chart, histogram&#10;&#10;Description automatically generated">
            <a:extLst>
              <a:ext uri="{FF2B5EF4-FFF2-40B4-BE49-F238E27FC236}">
                <a16:creationId xmlns:a16="http://schemas.microsoft.com/office/drawing/2014/main" id="{CB5B6A7D-5AA4-4BFF-BD28-B5284D68A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62" y="3284983"/>
            <a:ext cx="9135426" cy="3573017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6590F0A-F6E5-4EAE-B236-4A97233621AA}"/>
              </a:ext>
            </a:extLst>
          </p:cNvPr>
          <p:cNvCxnSpPr/>
          <p:nvPr/>
        </p:nvCxnSpPr>
        <p:spPr>
          <a:xfrm flipH="1">
            <a:off x="5724128" y="3284983"/>
            <a:ext cx="504056" cy="21602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2675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2771800" y="260648"/>
            <a:ext cx="3168352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Fitting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B76EC2B6-30B6-4894-A191-1587943C3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5" y="1412776"/>
            <a:ext cx="9144000" cy="45557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6D86C0-359F-4CD5-8D13-D04E12288421}"/>
                  </a:ext>
                </a:extLst>
              </p:cNvPr>
              <p:cNvSpPr txBox="1"/>
              <p:nvPr/>
            </p:nvSpPr>
            <p:spPr>
              <a:xfrm>
                <a:off x="3079856" y="3501008"/>
                <a:ext cx="3292343" cy="12112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l-GR" i="1" spc="-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i="1" spc="-1">
                              <a:latin typeface="Cambria Math" panose="02040503050406030204" pitchFamily="18" charset="0"/>
                            </a:rPr>
                            <m:t>χ</m:t>
                          </m:r>
                        </m:e>
                        <m:sub>
                          <m:r>
                            <a:rPr lang="en-US" b="0" i="1" spc="-1" smtClean="0">
                              <a:latin typeface="Cambria Math" panose="02040503050406030204" pitchFamily="18" charset="0"/>
                            </a:rPr>
                            <m:t>𝑟𝑒𝑑</m:t>
                          </m:r>
                          <m:r>
                            <a:rPr lang="en-US" b="0" i="1" spc="-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  <m:sup>
                          <m:r>
                            <a:rPr lang="en-US" b="0" i="1" spc="-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pc="-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≈304.4</m:t>
                      </m:r>
                    </m:oMath>
                  </m:oMathPara>
                </a14:m>
                <a:endParaRPr lang="en-US" dirty="0"/>
              </a:p>
              <a:p>
                <a:pPr/>
                <a:endParaRPr lang="en-US" dirty="0"/>
              </a:p>
              <a:p>
                <a:pPr/>
                <a:r>
                  <a:rPr lang="en-US" dirty="0"/>
                  <a:t>The fit seems good though</a:t>
                </a:r>
              </a:p>
              <a:p>
                <a:pPr/>
                <a:r>
                  <a:rPr lang="en-US" dirty="0"/>
                  <a:t>Data oscillating around fit a lot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6D86C0-359F-4CD5-8D13-D04E122884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856" y="3501008"/>
                <a:ext cx="3292343" cy="1211294"/>
              </a:xfrm>
              <a:prstGeom prst="rect">
                <a:avLst/>
              </a:prstGeom>
              <a:blipFill>
                <a:blip r:embed="rId3"/>
                <a:stretch>
                  <a:fillRect l="-1481" r="-370" b="-7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5131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2779420" y="85388"/>
            <a:ext cx="3168352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Cross-Section SAMMY v ENDF8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FFC4A150-DB91-4223-ABB7-BAE38D36A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943"/>
            <a:ext cx="9144000" cy="48981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64943B-CD30-4D71-89A2-C34905C1B361}"/>
              </a:ext>
            </a:extLst>
          </p:cNvPr>
          <p:cNvSpPr txBox="1"/>
          <p:nvPr/>
        </p:nvSpPr>
        <p:spPr>
          <a:xfrm>
            <a:off x="1130775" y="4529522"/>
            <a:ext cx="31592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en-US" dirty="0"/>
              <a:t>SAMMY: Normalize as cross section rather than yield, no Bayes, no fitting</a:t>
            </a:r>
          </a:p>
        </p:txBody>
      </p:sp>
    </p:spTree>
    <p:extLst>
      <p:ext uri="{BB962C8B-B14F-4D97-AF65-F5344CB8AC3E}">
        <p14:creationId xmlns:p14="http://schemas.microsoft.com/office/powerpoint/2010/main" val="31370711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2771800" y="260648"/>
            <a:ext cx="3168352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MACS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pic>
        <p:nvPicPr>
          <p:cNvPr id="4" name="Picture 3" descr="A picture containing chart&#10;&#10;Description automatically generated">
            <a:extLst>
              <a:ext uri="{FF2B5EF4-FFF2-40B4-BE49-F238E27FC236}">
                <a16:creationId xmlns:a16="http://schemas.microsoft.com/office/drawing/2014/main" id="{232F1E80-6A38-4484-B8DC-9B14C0680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283195"/>
            <a:ext cx="9144000" cy="43141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018AC12-9B0D-4564-96F1-219782E975BE}"/>
              </a:ext>
            </a:extLst>
          </p:cNvPr>
          <p:cNvSpPr/>
          <p:nvPr/>
        </p:nvSpPr>
        <p:spPr>
          <a:xfrm>
            <a:off x="6811391" y="2452415"/>
            <a:ext cx="2232248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7792C59-C297-4EFB-823E-7FE905E860E5}"/>
              </a:ext>
            </a:extLst>
          </p:cNvPr>
          <p:cNvCxnSpPr>
            <a:cxnSpLocks/>
          </p:cNvCxnSpPr>
          <p:nvPr/>
        </p:nvCxnSpPr>
        <p:spPr>
          <a:xfrm>
            <a:off x="7388145" y="1955216"/>
            <a:ext cx="826215" cy="2304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A99302-D676-4C03-8E5E-5992762AAC06}"/>
                  </a:ext>
                </a:extLst>
              </p:cNvPr>
              <p:cNvSpPr txBox="1"/>
              <p:nvPr/>
            </p:nvSpPr>
            <p:spPr>
              <a:xfrm>
                <a:off x="4827218" y="1297022"/>
                <a:ext cx="4082441" cy="658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𝐷𝑎𝑡𝑎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𝑁𝑜𝑟𝑚𝑎𝑙𝑖𝑧𝑎𝑡𝑖𝑜𝑛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𝐴𝑟𝑒𝑎𝑙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𝑑𝑒𝑛𝑠𝑖𝑡𝑦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A99302-D676-4C03-8E5E-5992762AA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218" y="1297022"/>
                <a:ext cx="4082441" cy="658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E68C25F4-4F14-4E16-91B0-1B472D2A02CF}"/>
              </a:ext>
            </a:extLst>
          </p:cNvPr>
          <p:cNvSpPr txBox="1"/>
          <p:nvPr/>
        </p:nvSpPr>
        <p:spPr>
          <a:xfrm>
            <a:off x="726103" y="1122119"/>
            <a:ext cx="31683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en-US" dirty="0"/>
              <a:t>Data don’t match</a:t>
            </a:r>
          </a:p>
          <a:p>
            <a:pPr/>
            <a:r>
              <a:rPr lang="en-US" dirty="0"/>
              <a:t>used a fudge factor = 1.387</a:t>
            </a:r>
          </a:p>
          <a:p>
            <a:pPr/>
            <a:r>
              <a:rPr lang="en-US" dirty="0"/>
              <a:t>Factor from comparing resolved calc to SAMMY</a:t>
            </a:r>
          </a:p>
          <a:p>
            <a:pPr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954146-17F3-405D-8DC9-4C8C4B464299}"/>
              </a:ext>
            </a:extLst>
          </p:cNvPr>
          <p:cNvSpPr txBox="1"/>
          <p:nvPr/>
        </p:nvSpPr>
        <p:spPr>
          <a:xfrm>
            <a:off x="7753039" y="5821680"/>
            <a:ext cx="13909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en-US" dirty="0"/>
              <a:t>Unresolved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77B08B-8805-4F42-B891-CABD0C7C6117}"/>
              </a:ext>
            </a:extLst>
          </p:cNvPr>
          <p:cNvSpPr txBox="1"/>
          <p:nvPr/>
        </p:nvSpPr>
        <p:spPr>
          <a:xfrm>
            <a:off x="1404794" y="5637014"/>
            <a:ext cx="52169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en-US" dirty="0"/>
              <a:t>Resolved XS from SAMMY, some other factors?</a:t>
            </a:r>
          </a:p>
        </p:txBody>
      </p:sp>
    </p:spTree>
    <p:extLst>
      <p:ext uri="{BB962C8B-B14F-4D97-AF65-F5344CB8AC3E}">
        <p14:creationId xmlns:p14="http://schemas.microsoft.com/office/powerpoint/2010/main" val="14145079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2771800" y="260648"/>
            <a:ext cx="3168352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MACS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1927C2-87FC-47BC-9E6C-F9139E3ADC89}"/>
              </a:ext>
            </a:extLst>
          </p:cNvPr>
          <p:cNvSpPr txBox="1"/>
          <p:nvPr/>
        </p:nvSpPr>
        <p:spPr>
          <a:xfrm>
            <a:off x="323055" y="1420562"/>
            <a:ext cx="59558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en-US" dirty="0"/>
              <a:t>At T = 30 keV, 100 eV – 100 keV MACS = 242 mb</a:t>
            </a:r>
          </a:p>
          <a:p>
            <a:pPr/>
            <a:r>
              <a:rPr lang="en-US" dirty="0" err="1"/>
              <a:t>KADoNiS</a:t>
            </a:r>
            <a:r>
              <a:rPr lang="en-US" dirty="0"/>
              <a:t> = 418±71 mb</a:t>
            </a:r>
          </a:p>
          <a:p>
            <a:pPr/>
            <a:endParaRPr lang="en-US" dirty="0"/>
          </a:p>
          <a:p>
            <a:pPr/>
            <a:r>
              <a:rPr lang="en-US" dirty="0"/>
              <a:t>Rene’s corrections: JEFF ok? Or send ENDF?</a:t>
            </a:r>
          </a:p>
        </p:txBody>
      </p:sp>
    </p:spTree>
    <p:extLst>
      <p:ext uri="{BB962C8B-B14F-4D97-AF65-F5344CB8AC3E}">
        <p14:creationId xmlns:p14="http://schemas.microsoft.com/office/powerpoint/2010/main" val="21790959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2807030" y="245408"/>
            <a:ext cx="3529940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High-energy Gammas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A8696F4A-F4DF-4CDB-8BB4-616B35DF9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370"/>
            <a:ext cx="9144000" cy="490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561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2807030" y="245408"/>
            <a:ext cx="3529940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High-energy Gammas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A8696F4A-F4DF-4CDB-8BB4-616B35DF9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370"/>
            <a:ext cx="9144000" cy="490126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592602E-4CC9-4930-A10E-AEAB09C85F96}"/>
              </a:ext>
            </a:extLst>
          </p:cNvPr>
          <p:cNvSpPr/>
          <p:nvPr/>
        </p:nvSpPr>
        <p:spPr>
          <a:xfrm>
            <a:off x="6065520" y="3794760"/>
            <a:ext cx="2209800" cy="150876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EEA38-18A2-4D4A-AFD7-487B9472970C}"/>
              </a:ext>
            </a:extLst>
          </p:cNvPr>
          <p:cNvSpPr txBox="1"/>
          <p:nvPr/>
        </p:nvSpPr>
        <p:spPr>
          <a:xfrm>
            <a:off x="6594315" y="978370"/>
            <a:ext cx="178006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en-US" dirty="0"/>
              <a:t>Changing spin group in SAMMY makes </a:t>
            </a:r>
            <a:r>
              <a:rPr lang="el-GR" dirty="0"/>
              <a:t>Γγ</a:t>
            </a:r>
            <a:r>
              <a:rPr lang="en-US" dirty="0"/>
              <a:t> a lot worse (can’t swap with </a:t>
            </a:r>
            <a:r>
              <a:rPr lang="el-GR" dirty="0"/>
              <a:t>Γ</a:t>
            </a:r>
            <a:r>
              <a:rPr lang="en-US" dirty="0"/>
              <a:t>n, also v. bad) </a:t>
            </a:r>
          </a:p>
        </p:txBody>
      </p:sp>
    </p:spTree>
    <p:extLst>
      <p:ext uri="{BB962C8B-B14F-4D97-AF65-F5344CB8AC3E}">
        <p14:creationId xmlns:p14="http://schemas.microsoft.com/office/powerpoint/2010/main" val="42302358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7415</TotalTime>
  <Words>152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DejaVu Sans</vt:lpstr>
      <vt:lpstr>DejaVu Serif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001</dc:title>
  <dc:subject/>
  <dc:creator>Free Power Point Templates</dc:creator>
  <dc:description/>
  <cp:lastModifiedBy>SOSNIN Nikolay</cp:lastModifiedBy>
  <cp:revision>909</cp:revision>
  <cp:lastPrinted>2017-11-15T09:51:02Z</cp:lastPrinted>
  <dcterms:created xsi:type="dcterms:W3CDTF">2008-08-16T02:22:18Z</dcterms:created>
  <dcterms:modified xsi:type="dcterms:W3CDTF">2021-01-25T14:16:58Z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