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88" r:id="rId2"/>
    <p:sldId id="289" r:id="rId3"/>
    <p:sldId id="290" r:id="rId4"/>
    <p:sldId id="291" r:id="rId5"/>
    <p:sldId id="292" r:id="rId6"/>
    <p:sldId id="294" r:id="rId7"/>
    <p:sldId id="295" r:id="rId8"/>
    <p:sldId id="293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1145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31145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31145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31145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31145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31145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31145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31145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31145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5356"/>
    <a:srgbClr val="D0CB7C"/>
    <a:srgbClr val="00FFFF"/>
    <a:srgbClr val="0000FF"/>
    <a:srgbClr val="FF00FF"/>
    <a:srgbClr val="4848FF"/>
    <a:srgbClr val="989898"/>
    <a:srgbClr val="00B050"/>
    <a:srgbClr val="0070C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50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7" name="Shape 1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78803" indent="-278803" defTabSz="1180267" latinLnBrk="0">
      <a:defRPr sz="2000">
        <a:latin typeface="+mn-lt"/>
        <a:ea typeface="+mn-ea"/>
        <a:cs typeface="+mn-cs"/>
        <a:sym typeface="Arial"/>
      </a:defRPr>
    </a:lvl1pPr>
    <a:lvl2pPr marL="278803" indent="-50203" defTabSz="1180267" latinLnBrk="0">
      <a:defRPr sz="2000">
        <a:latin typeface="+mn-lt"/>
        <a:ea typeface="+mn-ea"/>
        <a:cs typeface="+mn-cs"/>
        <a:sym typeface="Arial"/>
      </a:defRPr>
    </a:lvl2pPr>
    <a:lvl3pPr marL="278803" indent="178396" defTabSz="1180267" latinLnBrk="0">
      <a:defRPr sz="2000">
        <a:latin typeface="+mn-lt"/>
        <a:ea typeface="+mn-ea"/>
        <a:cs typeface="+mn-cs"/>
        <a:sym typeface="Arial"/>
      </a:defRPr>
    </a:lvl3pPr>
    <a:lvl4pPr marL="278803" indent="406996" defTabSz="1180267" latinLnBrk="0">
      <a:defRPr sz="2000">
        <a:latin typeface="+mn-lt"/>
        <a:ea typeface="+mn-ea"/>
        <a:cs typeface="+mn-cs"/>
        <a:sym typeface="Arial"/>
      </a:defRPr>
    </a:lvl4pPr>
    <a:lvl5pPr marL="278803" indent="635596" defTabSz="1180267" latinLnBrk="0">
      <a:defRPr sz="2000">
        <a:latin typeface="+mn-lt"/>
        <a:ea typeface="+mn-ea"/>
        <a:cs typeface="+mn-cs"/>
        <a:sym typeface="Arial"/>
      </a:defRPr>
    </a:lvl5pPr>
    <a:lvl6pPr marL="278803" indent="864196" defTabSz="1180267" latinLnBrk="0">
      <a:defRPr sz="2000">
        <a:latin typeface="+mn-lt"/>
        <a:ea typeface="+mn-ea"/>
        <a:cs typeface="+mn-cs"/>
        <a:sym typeface="Arial"/>
      </a:defRPr>
    </a:lvl6pPr>
    <a:lvl7pPr marL="278803" indent="1092796" defTabSz="1180267" latinLnBrk="0">
      <a:defRPr sz="2000">
        <a:latin typeface="+mn-lt"/>
        <a:ea typeface="+mn-ea"/>
        <a:cs typeface="+mn-cs"/>
        <a:sym typeface="Arial"/>
      </a:defRPr>
    </a:lvl7pPr>
    <a:lvl8pPr marL="278803" indent="1321396" defTabSz="1180267" latinLnBrk="0">
      <a:defRPr sz="2000">
        <a:latin typeface="+mn-lt"/>
        <a:ea typeface="+mn-ea"/>
        <a:cs typeface="+mn-cs"/>
        <a:sym typeface="Arial"/>
      </a:defRPr>
    </a:lvl8pPr>
    <a:lvl9pPr marL="278803" indent="1549996" defTabSz="1180267" latinLnBrk="0">
      <a:defRPr sz="20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4526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588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46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12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977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2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477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848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777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330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668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33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48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302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064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972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Text"/>
          <p:cNvSpPr txBox="1">
            <a:spLocks noGrp="1"/>
          </p:cNvSpPr>
          <p:nvPr>
            <p:ph type="title"/>
          </p:nvPr>
        </p:nvSpPr>
        <p:spPr>
          <a:xfrm>
            <a:off x="4446728" y="3492809"/>
            <a:ext cx="4116530" cy="1433266"/>
          </a:xfrm>
          <a:prstGeom prst="rect">
            <a:avLst/>
          </a:prstGeom>
          <a:ln w="12700">
            <a:miter lim="400000"/>
          </a:ln>
        </p:spPr>
        <p:txBody>
          <a:bodyPr anchor="b"/>
          <a:lstStyle>
            <a:lvl1pPr indent="0" algn="ctr">
              <a:defRPr sz="7200" b="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446728" y="4981399"/>
            <a:ext cx="4116530" cy="99412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400">
                <a:latin typeface="+mn-lt"/>
                <a:ea typeface="+mn-ea"/>
                <a:cs typeface="+mn-cs"/>
                <a:sym typeface="Arial"/>
              </a:defRPr>
            </a:lvl1pPr>
            <a:lvl2pPr marL="0" indent="457200" algn="ctr">
              <a:lnSpc>
                <a:spcPct val="100000"/>
              </a:lnSpc>
              <a:buSzTx/>
              <a:buNone/>
              <a:defRPr sz="2400">
                <a:latin typeface="+mn-lt"/>
                <a:ea typeface="+mn-ea"/>
                <a:cs typeface="+mn-cs"/>
                <a:sym typeface="Arial"/>
              </a:defRPr>
            </a:lvl2pPr>
            <a:lvl3pPr marL="0" indent="914400" algn="ctr">
              <a:lnSpc>
                <a:spcPct val="100000"/>
              </a:lnSpc>
              <a:buSzTx/>
              <a:buNone/>
              <a:defRPr sz="2400">
                <a:latin typeface="+mn-lt"/>
                <a:ea typeface="+mn-ea"/>
                <a:cs typeface="+mn-cs"/>
                <a:sym typeface="Arial"/>
              </a:defRPr>
            </a:lvl3pPr>
            <a:lvl4pPr marL="0" indent="1371600" algn="ctr">
              <a:lnSpc>
                <a:spcPct val="100000"/>
              </a:lnSpc>
              <a:buSzTx/>
              <a:buNone/>
              <a:defRPr sz="2400">
                <a:latin typeface="+mn-lt"/>
                <a:ea typeface="+mn-ea"/>
                <a:cs typeface="+mn-cs"/>
                <a:sym typeface="Arial"/>
              </a:defRPr>
            </a:lvl4pPr>
            <a:lvl5pPr marL="0" indent="1828800" algn="ctr">
              <a:lnSpc>
                <a:spcPct val="100000"/>
              </a:lnSpc>
              <a:buSzTx/>
              <a:buNone/>
              <a:defRPr sz="2400">
                <a:latin typeface="+mn-lt"/>
                <a:ea typeface="+mn-ea"/>
                <a:cs typeface="+mn-cs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xfrm>
            <a:off x="4034798" y="2983479"/>
            <a:ext cx="4939853" cy="687295"/>
          </a:xfrm>
          <a:prstGeom prst="rect">
            <a:avLst/>
          </a:prstGeom>
          <a:ln w="12700">
            <a:miter lim="400000"/>
          </a:ln>
        </p:spPr>
        <p:txBody>
          <a:bodyPr/>
          <a:lstStyle>
            <a:lvl1pPr>
              <a:defRPr sz="4600" b="0">
                <a:latin typeface="Apple Symbols"/>
                <a:ea typeface="Apple Symbols"/>
                <a:cs typeface="Apple Symbols"/>
                <a:sym typeface="Apple Symbols"/>
              </a:defRPr>
            </a:lvl1pPr>
          </a:lstStyle>
          <a:p>
            <a:r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34798" y="3782709"/>
            <a:ext cx="4939853" cy="238749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647700" indent="-190500"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1143000" indent="-228600"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1625600" indent="-254000"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2082800" indent="-254000"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Text"/>
          <p:cNvSpPr txBox="1">
            <a:spLocks noGrp="1"/>
          </p:cNvSpPr>
          <p:nvPr>
            <p:ph type="title"/>
          </p:nvPr>
        </p:nvSpPr>
        <p:spPr>
          <a:xfrm>
            <a:off x="7740298" y="2983645"/>
            <a:ext cx="1234441" cy="3186379"/>
          </a:xfrm>
          <a:prstGeom prst="rect">
            <a:avLst/>
          </a:prstGeom>
          <a:ln w="12700">
            <a:miter lim="400000"/>
          </a:ln>
        </p:spPr>
        <p:txBody>
          <a:bodyPr/>
          <a:lstStyle>
            <a:lvl1pPr>
              <a:defRPr sz="4600" b="0">
                <a:latin typeface="Apple Symbols"/>
                <a:ea typeface="Apple Symbols"/>
                <a:cs typeface="Apple Symbols"/>
                <a:sym typeface="Apple Symbols"/>
              </a:defRPr>
            </a:lvl1pPr>
          </a:lstStyle>
          <a:p>
            <a:r>
              <a:t>Title Text</a:t>
            </a:r>
          </a:p>
        </p:txBody>
      </p:sp>
      <p:sp>
        <p:nvSpPr>
          <p:cNvPr id="10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34384" y="2983645"/>
            <a:ext cx="3622927" cy="31863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647700" indent="-190500"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1143000" indent="-228600"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1625600" indent="-254000"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2082800" indent="-254000"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pic>
        <p:nvPicPr>
          <p:cNvPr id="117" name="UoE_Stacked Logo_Black.png" descr="UoE_Stacked Logo_Blac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62" y="124479"/>
            <a:ext cx="2809466" cy="674138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19" name="ERC.jpeg" descr="ERC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3541" y="128241"/>
            <a:ext cx="1793621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cern_logo.jpg" descr="cern_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80534" y="90141"/>
            <a:ext cx="870035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ISOLDE-Logo.jpg" descr="ISOLDE-Logo.jpg"/>
          <p:cNvPicPr>
            <a:picLocks noChangeAspect="1"/>
          </p:cNvPicPr>
          <p:nvPr/>
        </p:nvPicPr>
        <p:blipFill>
          <a:blip r:embed="rId5"/>
          <a:srcRect l="11184" t="33458" r="9045" b="39148"/>
          <a:stretch>
            <a:fillRect/>
          </a:stretch>
        </p:blipFill>
        <p:spPr>
          <a:xfrm>
            <a:off x="8041605" y="258042"/>
            <a:ext cx="2153302" cy="522539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Ruchi Garg          Nuclear reaction measurements for heavy element nucleosynthesis       19 Dec 2018"/>
          <p:cNvSpPr txBox="1"/>
          <p:nvPr/>
        </p:nvSpPr>
        <p:spPr>
          <a:xfrm>
            <a:off x="113165" y="9370593"/>
            <a:ext cx="12778470" cy="308609"/>
          </a:xfrm>
          <a:prstGeom prst="rect">
            <a:avLst/>
          </a:prstGeom>
          <a:ln w="6350">
            <a:solidFill>
              <a:schemeClr val="accent1">
                <a:lumOff val="12058"/>
              </a:schemeClr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746" tIns="20746" rIns="20746" bIns="20746"/>
          <a:lstStyle/>
          <a:p>
            <a:r>
              <a:t>Ruchi Garg										Nuclear reaction measurements for heavy element nucleosynthesis							19 Dec 2018</a:t>
            </a:r>
          </a:p>
        </p:txBody>
      </p:sp>
      <p:sp>
        <p:nvSpPr>
          <p:cNvPr id="1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pic>
        <p:nvPicPr>
          <p:cNvPr id="145" name="UoE_Stacked Logo_Black.png" descr="UoE_Stacked Logo_Blac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62" y="124479"/>
            <a:ext cx="2809466" cy="674138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Ruchi Garg          Nuclear reaction measurements for heavy element nucleosynthesis       19 Dec 2018"/>
          <p:cNvSpPr txBox="1"/>
          <p:nvPr/>
        </p:nvSpPr>
        <p:spPr>
          <a:xfrm>
            <a:off x="113165" y="9370593"/>
            <a:ext cx="12778470" cy="308609"/>
          </a:xfrm>
          <a:prstGeom prst="rect">
            <a:avLst/>
          </a:prstGeom>
          <a:ln w="6350">
            <a:solidFill>
              <a:schemeClr val="accent1">
                <a:lumOff val="12058"/>
              </a:schemeClr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746" tIns="20746" rIns="20746" bIns="20746"/>
          <a:lstStyle/>
          <a:p>
            <a:r>
              <a:t>Ruchi Garg										Nuclear reaction measurements for heavy element nucleosynthesis							19 Dec 2018</a:t>
            </a:r>
          </a:p>
        </p:txBody>
      </p:sp>
      <p:sp>
        <p:nvSpPr>
          <p:cNvPr id="14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48" name="ERC.jpeg" descr="ERC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3541" y="128241"/>
            <a:ext cx="1793621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cern_logo.jpg" descr="cern_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80534" y="90141"/>
            <a:ext cx="870035" cy="858486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Text"/>
          <p:cNvSpPr txBox="1">
            <a:spLocks noGrp="1"/>
          </p:cNvSpPr>
          <p:nvPr>
            <p:ph type="title"/>
          </p:nvPr>
        </p:nvSpPr>
        <p:spPr>
          <a:xfrm>
            <a:off x="4034798" y="2983479"/>
            <a:ext cx="4939853" cy="687295"/>
          </a:xfrm>
          <a:prstGeom prst="rect">
            <a:avLst/>
          </a:prstGeom>
          <a:ln w="12700">
            <a:miter lim="400000"/>
          </a:ln>
        </p:spPr>
        <p:txBody>
          <a:bodyPr/>
          <a:lstStyle>
            <a:lvl1pPr>
              <a:defRPr sz="4600" b="0">
                <a:latin typeface="Apple Symbols"/>
                <a:ea typeface="Apple Symbols"/>
                <a:cs typeface="Apple Symbols"/>
                <a:sym typeface="Apple Symbols"/>
              </a:defRPr>
            </a:lvl1pPr>
          </a:lstStyle>
          <a:p>
            <a:r>
              <a:t>Title Text</a:t>
            </a:r>
          </a:p>
        </p:txBody>
      </p:sp>
      <p:sp>
        <p:nvSpPr>
          <p:cNvPr id="2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34798" y="3782709"/>
            <a:ext cx="4939853" cy="238749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647700" indent="-190500"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1143000" indent="-228600"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1625600" indent="-254000"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2082800" indent="-254000"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Text"/>
          <p:cNvSpPr txBox="1">
            <a:spLocks noGrp="1"/>
          </p:cNvSpPr>
          <p:nvPr>
            <p:ph type="title"/>
          </p:nvPr>
        </p:nvSpPr>
        <p:spPr>
          <a:xfrm>
            <a:off x="4134660" y="3845506"/>
            <a:ext cx="4734615" cy="1712484"/>
          </a:xfrm>
          <a:prstGeom prst="rect">
            <a:avLst/>
          </a:prstGeom>
          <a:ln w="12700">
            <a:miter lim="400000"/>
          </a:ln>
        </p:spPr>
        <p:txBody>
          <a:bodyPr anchor="b"/>
          <a:lstStyle>
            <a:lvl1pPr indent="0" algn="ctr">
              <a:defRPr sz="7200" b="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134660" y="5574414"/>
            <a:ext cx="4734615" cy="89989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>
                <a:solidFill>
                  <a:srgbClr val="888888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0" indent="457200">
              <a:lnSpc>
                <a:spcPct val="100000"/>
              </a:lnSpc>
              <a:buSzTx/>
              <a:buNone/>
              <a:defRPr sz="2400">
                <a:solidFill>
                  <a:srgbClr val="888888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0" indent="914400">
              <a:lnSpc>
                <a:spcPct val="100000"/>
              </a:lnSpc>
              <a:buSzTx/>
              <a:buNone/>
              <a:defRPr sz="2400">
                <a:solidFill>
                  <a:srgbClr val="888888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0" indent="1371600">
              <a:lnSpc>
                <a:spcPct val="100000"/>
              </a:lnSpc>
              <a:buSzTx/>
              <a:buNone/>
              <a:defRPr sz="2400">
                <a:solidFill>
                  <a:srgbClr val="888888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0" indent="1828800">
              <a:lnSpc>
                <a:spcPct val="100000"/>
              </a:lnSpc>
              <a:buSzTx/>
              <a:buNone/>
              <a:defRPr sz="2400">
                <a:solidFill>
                  <a:srgbClr val="888888"/>
                </a:solidFill>
                <a:latin typeface="+mn-lt"/>
                <a:ea typeface="+mn-ea"/>
                <a:cs typeface="+mn-cs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 txBox="1">
            <a:spLocks noGrp="1"/>
          </p:cNvSpPr>
          <p:nvPr>
            <p:ph type="title"/>
          </p:nvPr>
        </p:nvSpPr>
        <p:spPr>
          <a:xfrm>
            <a:off x="4034798" y="2983479"/>
            <a:ext cx="4939853" cy="687295"/>
          </a:xfrm>
          <a:prstGeom prst="rect">
            <a:avLst/>
          </a:prstGeom>
          <a:ln w="12700">
            <a:miter lim="400000"/>
          </a:ln>
        </p:spPr>
        <p:txBody>
          <a:bodyPr/>
          <a:lstStyle>
            <a:lvl1pPr>
              <a:defRPr sz="4600" b="0">
                <a:latin typeface="Apple Symbols"/>
                <a:ea typeface="Apple Symbols"/>
                <a:cs typeface="Apple Symbols"/>
                <a:sym typeface="Apple Symbols"/>
              </a:defRPr>
            </a:lvl1pPr>
          </a:lstStyle>
          <a:p>
            <a:r>
              <a:t>Title Text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34384" y="3782401"/>
            <a:ext cx="2428252" cy="238762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647700" indent="-190500"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1143000" indent="-228600"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1625600" indent="-254000"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2082800" indent="-254000"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xfrm>
            <a:off x="4138118" y="3038970"/>
            <a:ext cx="4734615" cy="795299"/>
          </a:xfrm>
          <a:prstGeom prst="rect">
            <a:avLst/>
          </a:prstGeom>
          <a:ln w="12700">
            <a:miter lim="400000"/>
          </a:ln>
        </p:spPr>
        <p:txBody>
          <a:bodyPr/>
          <a:lstStyle>
            <a:lvl1pPr>
              <a:defRPr sz="4600" b="0">
                <a:latin typeface="Apple Symbols"/>
                <a:ea typeface="Apple Symbols"/>
                <a:cs typeface="Apple Symbols"/>
                <a:sym typeface="Apple Symbols"/>
              </a:defRPr>
            </a:lvl1pPr>
          </a:lstStyle>
          <a:p>
            <a:r>
              <a:t>Title Text</a:t>
            </a:r>
          </a:p>
        </p:txBody>
      </p:sp>
      <p:sp>
        <p:nvSpPr>
          <p:cNvPr id="5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138118" y="3828217"/>
            <a:ext cx="2322789" cy="494469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400" b="1">
                <a:latin typeface="+mn-lt"/>
                <a:ea typeface="+mn-ea"/>
                <a:cs typeface="+mn-cs"/>
                <a:sym typeface="Arial"/>
              </a:defRPr>
            </a:lvl1pPr>
            <a:lvl2pPr marL="0" indent="457200">
              <a:lnSpc>
                <a:spcPct val="100000"/>
              </a:lnSpc>
              <a:buSzTx/>
              <a:buNone/>
              <a:defRPr sz="2400" b="1">
                <a:latin typeface="+mn-lt"/>
                <a:ea typeface="+mn-ea"/>
                <a:cs typeface="+mn-cs"/>
                <a:sym typeface="Arial"/>
              </a:defRPr>
            </a:lvl2pPr>
            <a:lvl3pPr marL="0" indent="914400">
              <a:lnSpc>
                <a:spcPct val="100000"/>
              </a:lnSpc>
              <a:buSzTx/>
              <a:buNone/>
              <a:defRPr sz="2400" b="1">
                <a:latin typeface="+mn-lt"/>
                <a:ea typeface="+mn-ea"/>
                <a:cs typeface="+mn-cs"/>
                <a:sym typeface="Arial"/>
              </a:defRPr>
            </a:lvl3pPr>
            <a:lvl4pPr marL="0" indent="1371600">
              <a:lnSpc>
                <a:spcPct val="100000"/>
              </a:lnSpc>
              <a:buSzTx/>
              <a:buNone/>
              <a:defRPr sz="2400" b="1">
                <a:latin typeface="+mn-lt"/>
                <a:ea typeface="+mn-ea"/>
                <a:cs typeface="+mn-cs"/>
                <a:sym typeface="Arial"/>
              </a:defRPr>
            </a:lvl4pPr>
            <a:lvl5pPr marL="0" indent="1828800">
              <a:lnSpc>
                <a:spcPct val="100000"/>
              </a:lnSpc>
              <a:buSzTx/>
              <a:buNone/>
              <a:defRPr sz="2400" b="1">
                <a:latin typeface="+mn-lt"/>
                <a:ea typeface="+mn-ea"/>
                <a:cs typeface="+mn-cs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539571" y="3828217"/>
            <a:ext cx="2333162" cy="494469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>
              <a:lnSpc>
                <a:spcPct val="100000"/>
              </a:lnSpc>
              <a:defRPr sz="2400" b="1"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Text"/>
          <p:cNvSpPr txBox="1">
            <a:spLocks noGrp="1"/>
          </p:cNvSpPr>
          <p:nvPr>
            <p:ph type="title"/>
          </p:nvPr>
        </p:nvSpPr>
        <p:spPr>
          <a:xfrm>
            <a:off x="4138118" y="3093431"/>
            <a:ext cx="1770403" cy="961274"/>
          </a:xfrm>
          <a:prstGeom prst="rect">
            <a:avLst/>
          </a:prstGeom>
          <a:ln w="12700">
            <a:miter lim="400000"/>
          </a:ln>
        </p:spPr>
        <p:txBody>
          <a:bodyPr anchor="b"/>
          <a:lstStyle>
            <a:lvl1pPr indent="0" algn="ctr">
              <a:defRPr sz="3600" b="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7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4377" y="3412414"/>
            <a:ext cx="2778356" cy="29253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620485" indent="-163285"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1104900" indent="-190500"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1600200" indent="-228600"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2057400" indent="-228600"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138118" y="4054704"/>
            <a:ext cx="1770403" cy="228734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 sz="1400"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4138118" y="3093431"/>
            <a:ext cx="1770403" cy="961274"/>
          </a:xfrm>
          <a:prstGeom prst="rect">
            <a:avLst/>
          </a:prstGeom>
          <a:ln w="12700">
            <a:miter lim="400000"/>
          </a:ln>
        </p:spPr>
        <p:txBody>
          <a:bodyPr anchor="b"/>
          <a:lstStyle>
            <a:lvl1pPr indent="0" algn="ctr">
              <a:defRPr sz="3600" b="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89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6094377" y="3412414"/>
            <a:ext cx="2778356" cy="2925313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9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138118" y="4054704"/>
            <a:ext cx="1770403" cy="228734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>
                <a:latin typeface="+mn-lt"/>
                <a:ea typeface="+mn-ea"/>
                <a:cs typeface="+mn-cs"/>
                <a:sym typeface="Arial"/>
              </a:defRPr>
            </a:lvl1pPr>
            <a:lvl2pPr marL="0" indent="457200">
              <a:lnSpc>
                <a:spcPct val="100000"/>
              </a:lnSpc>
              <a:buSzTx/>
              <a:buNone/>
              <a:defRPr sz="1400">
                <a:latin typeface="+mn-lt"/>
                <a:ea typeface="+mn-ea"/>
                <a:cs typeface="+mn-cs"/>
                <a:sym typeface="Arial"/>
              </a:defRPr>
            </a:lvl2pPr>
            <a:lvl3pPr marL="0" indent="914400">
              <a:lnSpc>
                <a:spcPct val="100000"/>
              </a:lnSpc>
              <a:buSzTx/>
              <a:buNone/>
              <a:defRPr sz="1400">
                <a:latin typeface="+mn-lt"/>
                <a:ea typeface="+mn-ea"/>
                <a:cs typeface="+mn-cs"/>
                <a:sym typeface="Arial"/>
              </a:defRPr>
            </a:lvl3pPr>
            <a:lvl4pPr marL="0" indent="1371600">
              <a:lnSpc>
                <a:spcPct val="100000"/>
              </a:lnSpc>
              <a:buSzTx/>
              <a:buNone/>
              <a:defRPr sz="1400">
                <a:latin typeface="+mn-lt"/>
                <a:ea typeface="+mn-ea"/>
                <a:cs typeface="+mn-cs"/>
                <a:sym typeface="Arial"/>
              </a:defRPr>
            </a:lvl4pPr>
            <a:lvl5pPr marL="0" indent="1828800">
              <a:lnSpc>
                <a:spcPct val="100000"/>
              </a:lnSpc>
              <a:buSzTx/>
              <a:buNone/>
              <a:defRPr sz="1400">
                <a:latin typeface="+mn-lt"/>
                <a:ea typeface="+mn-ea"/>
                <a:cs typeface="+mn-cs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10625" y="1043646"/>
            <a:ext cx="11495589" cy="67631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Title Text</a:t>
            </a:r>
          </a:p>
        </p:txBody>
      </p:sp>
      <p:pic>
        <p:nvPicPr>
          <p:cNvPr id="3" name="UoE_Stacked Logo_Black.png" descr="UoE_Stacked Logo_Black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6562" y="124479"/>
            <a:ext cx="2809466" cy="674138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uchi Garg          Nuclear reaction measurements for heavy element nucleosynthesis       19 Dec 2018"/>
          <p:cNvSpPr txBox="1"/>
          <p:nvPr/>
        </p:nvSpPr>
        <p:spPr>
          <a:xfrm>
            <a:off x="113165" y="9370593"/>
            <a:ext cx="12778470" cy="308609"/>
          </a:xfrm>
          <a:prstGeom prst="rect">
            <a:avLst/>
          </a:prstGeom>
          <a:ln w="6350">
            <a:solidFill>
              <a:schemeClr val="accent1">
                <a:lumOff val="12058"/>
              </a:schemeClr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746" tIns="20746" rIns="20746" bIns="20746"/>
          <a:lstStyle/>
          <a:p>
            <a:r>
              <a:t>Ruchi Garg										Nuclear reaction measurements for heavy element nucleosynthesis							19 Dec 2018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35462" y="2050914"/>
            <a:ext cx="12133876" cy="6998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>
            <a:lvl2pPr marL="777240" indent="-320040"/>
            <a:lvl3pPr marL="1298447" indent="-384047"/>
            <a:lvl4pPr marL="1798320" indent="-426720"/>
            <a:lvl5pPr marL="2255520" indent="-42672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6" name="ERC.jpeg" descr="ERC.jpe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1173541" y="128241"/>
            <a:ext cx="1793621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cern_logo.jpg" descr="cern_logo.jp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380534" y="90141"/>
            <a:ext cx="870035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SOLDE-Logo.jpg" descr="ISOLDE-Logo.jpg"/>
          <p:cNvPicPr>
            <a:picLocks noChangeAspect="1"/>
          </p:cNvPicPr>
          <p:nvPr/>
        </p:nvPicPr>
        <p:blipFill>
          <a:blip r:embed="rId18"/>
          <a:srcRect l="11184" t="33458" r="9045" b="39148"/>
          <a:stretch>
            <a:fillRect/>
          </a:stretch>
        </p:blipFill>
        <p:spPr>
          <a:xfrm>
            <a:off x="8097092" y="200205"/>
            <a:ext cx="2153302" cy="522539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9550" y="6569719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 defTabSz="1180267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ransition spd="med"/>
  <p:txStyles>
    <p:titleStyle>
      <a:lvl1pPr marL="0" marR="0" indent="262281" algn="l" defTabSz="118026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solidFill>
            <a:schemeClr val="accent1">
              <a:satOff val="-3547"/>
              <a:lumOff val="-10352"/>
            </a:schemeClr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262281" algn="l" defTabSz="118026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solidFill>
            <a:schemeClr val="accent1">
              <a:satOff val="-3547"/>
              <a:lumOff val="-10352"/>
            </a:schemeClr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262281" algn="l" defTabSz="118026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solidFill>
            <a:schemeClr val="accent1">
              <a:satOff val="-3547"/>
              <a:lumOff val="-10352"/>
            </a:schemeClr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262281" algn="l" defTabSz="118026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solidFill>
            <a:schemeClr val="accent1">
              <a:satOff val="-3547"/>
              <a:lumOff val="-10352"/>
            </a:schemeClr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262281" algn="l" defTabSz="118026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solidFill>
            <a:schemeClr val="accent1">
              <a:satOff val="-3547"/>
              <a:lumOff val="-10352"/>
            </a:schemeClr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262281" algn="l" defTabSz="118026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solidFill>
            <a:schemeClr val="accent1">
              <a:satOff val="-3547"/>
              <a:lumOff val="-10352"/>
            </a:schemeClr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262281" algn="l" defTabSz="118026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solidFill>
            <a:schemeClr val="accent1">
              <a:satOff val="-3547"/>
              <a:lumOff val="-10352"/>
            </a:schemeClr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262281" algn="l" defTabSz="118026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solidFill>
            <a:schemeClr val="accent1">
              <a:satOff val="-3547"/>
              <a:lumOff val="-10352"/>
            </a:schemeClr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262281" algn="l" defTabSz="118026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solidFill>
            <a:schemeClr val="accent1">
              <a:satOff val="-3547"/>
              <a:lumOff val="-10352"/>
            </a:schemeClr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0" marR="0" indent="0" algn="l" defTabSz="1180267" latinLnBrk="0">
        <a:lnSpc>
          <a:spcPct val="200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647700" marR="0" indent="-190500" algn="l" defTabSz="1180267" latinLnBrk="0">
        <a:lnSpc>
          <a:spcPct val="200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1143000" marR="0" indent="-228600" algn="l" defTabSz="1180267" latinLnBrk="0">
        <a:lnSpc>
          <a:spcPct val="200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1625600" marR="0" indent="-254000" algn="l" defTabSz="1180267" latinLnBrk="0">
        <a:lnSpc>
          <a:spcPct val="200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2082800" marR="0" indent="-254000" algn="l" defTabSz="1180267" latinLnBrk="0">
        <a:lnSpc>
          <a:spcPct val="200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2540000" marR="0" indent="-254000" algn="l" defTabSz="1180267" latinLnBrk="0">
        <a:lnSpc>
          <a:spcPct val="200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2997200" marR="0" indent="-254000" algn="l" defTabSz="1180267" latinLnBrk="0">
        <a:lnSpc>
          <a:spcPct val="200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3454400" marR="0" indent="-254000" algn="l" defTabSz="1180267" latinLnBrk="0">
        <a:lnSpc>
          <a:spcPct val="200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3911600" marR="0" indent="-254000" algn="l" defTabSz="1180267" latinLnBrk="0">
        <a:lnSpc>
          <a:spcPct val="200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9pPr>
    </p:bodyStyle>
    <p:otherStyle>
      <a:lvl1pPr marL="0" marR="0" indent="0" algn="r" defTabSz="11802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11802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11802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11802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11802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r" defTabSz="11802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r" defTabSz="11802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r" defTabSz="11802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r" defTabSz="11802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10" Type="http://schemas.openxmlformats.org/officeDocument/2006/relationships/image" Target="../media/image9.JPG"/><Relationship Id="rId4" Type="http://schemas.openxmlformats.org/officeDocument/2006/relationships/image" Target="../media/image2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10" Type="http://schemas.openxmlformats.org/officeDocument/2006/relationships/image" Target="../media/image11.svg"/><Relationship Id="rId4" Type="http://schemas.openxmlformats.org/officeDocument/2006/relationships/image" Target="../media/image2.jpe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UoE_Stacked Logo_Black.png" descr="UoE_Stacked Logo_Blac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62" y="124479"/>
            <a:ext cx="2809466" cy="6741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ERC.jpeg" descr="ERC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3541" y="128241"/>
            <a:ext cx="1793621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cern_logo.jpg" descr="cern_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80534" y="90141"/>
            <a:ext cx="870035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ntof-logo-white.png" descr="ntof-logo-whit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7314" y="60049"/>
            <a:ext cx="1302159" cy="802998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0E6389E-A076-4A4B-ABFC-8C2AF930718E}"/>
              </a:ext>
            </a:extLst>
          </p:cNvPr>
          <p:cNvSpPr/>
          <p:nvPr/>
        </p:nvSpPr>
        <p:spPr>
          <a:xfrm>
            <a:off x="113165" y="9261751"/>
            <a:ext cx="12853997" cy="4572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Ruchi Garg                                                77,78Se(n,𝛾) Measurement - Part I                                                26 Nov 2020">
            <a:extLst>
              <a:ext uri="{FF2B5EF4-FFF2-40B4-BE49-F238E27FC236}">
                <a16:creationId xmlns:a16="http://schemas.microsoft.com/office/drawing/2014/main" id="{6D07FA30-2859-4835-9236-92773C316D8E}"/>
              </a:ext>
            </a:extLst>
          </p:cNvPr>
          <p:cNvSpPr txBox="1"/>
          <p:nvPr/>
        </p:nvSpPr>
        <p:spPr>
          <a:xfrm>
            <a:off x="113165" y="9399444"/>
            <a:ext cx="12778470" cy="308609"/>
          </a:xfrm>
          <a:prstGeom prst="rect">
            <a:avLst/>
          </a:prstGeom>
          <a:ln w="6350">
            <a:solidFill>
              <a:schemeClr val="accent1">
                <a:lumOff val="12058"/>
              </a:schemeClr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746" tIns="20746" rIns="20746" bIns="20746"/>
          <a:lstStyle>
            <a:lvl1pPr algn="ctr"/>
          </a:lstStyle>
          <a:p>
            <a:r>
              <a:rPr lang="en-GB" dirty="0"/>
              <a:t>Nikolay Sosnin		                 		                         		</a:t>
            </a:r>
            <a:r>
              <a:rPr lang="en-GB" baseline="30000" dirty="0"/>
              <a:t>26</a:t>
            </a:r>
            <a:r>
              <a:rPr lang="en-GB" dirty="0"/>
              <a:t>Al Filtering		                 		                         		31 July 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E77478-063F-4AC4-8F98-CCDE44CD490A}"/>
              </a:ext>
            </a:extLst>
          </p:cNvPr>
          <p:cNvSpPr/>
          <p:nvPr/>
        </p:nvSpPr>
        <p:spPr>
          <a:xfrm>
            <a:off x="7882914" y="60400"/>
            <a:ext cx="914400" cy="9144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Astrophysical Motivation">
            <a:extLst>
              <a:ext uri="{FF2B5EF4-FFF2-40B4-BE49-F238E27FC236}">
                <a16:creationId xmlns:a16="http://schemas.microsoft.com/office/drawing/2014/main" id="{BC6979B0-9F9B-4CD1-8E75-74601ED8C3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0625" y="1043646"/>
            <a:ext cx="11495589" cy="676314"/>
          </a:xfrm>
          <a:prstGeom prst="rect">
            <a:avLst/>
          </a:prstGeom>
        </p:spPr>
        <p:txBody>
          <a:bodyPr/>
          <a:lstStyle/>
          <a:p>
            <a:r>
              <a:rPr lang="en-US" baseline="30000" dirty="0" err="1"/>
              <a:t>n_TOF</a:t>
            </a:r>
            <a:r>
              <a:rPr lang="en-US" baseline="30000" dirty="0"/>
              <a:t> Data</a:t>
            </a:r>
            <a:endParaRPr dirty="0"/>
          </a:p>
        </p:txBody>
      </p:sp>
      <p:pic>
        <p:nvPicPr>
          <p:cNvPr id="6" name="Picture 5" descr="A yellow and black sign&#10;&#10;Description automatically generated">
            <a:extLst>
              <a:ext uri="{FF2B5EF4-FFF2-40B4-BE49-F238E27FC236}">
                <a16:creationId xmlns:a16="http://schemas.microsoft.com/office/drawing/2014/main" id="{70DDCC0C-AAB2-7DAB-6B1A-F7EC5A43C86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68" y="2276052"/>
            <a:ext cx="666003" cy="666003"/>
          </a:xfrm>
          <a:prstGeom prst="rect">
            <a:avLst/>
          </a:prstGeom>
        </p:spPr>
      </p:pic>
      <p:cxnSp>
        <p:nvCxnSpPr>
          <p:cNvPr id="41" name="Connector: Curved 40">
            <a:extLst>
              <a:ext uri="{FF2B5EF4-FFF2-40B4-BE49-F238E27FC236}">
                <a16:creationId xmlns:a16="http://schemas.microsoft.com/office/drawing/2014/main" id="{26526E59-E1ED-656E-B82E-3EA087501681}"/>
              </a:ext>
            </a:extLst>
          </p:cNvPr>
          <p:cNvCxnSpPr>
            <a:cxnSpLocks/>
          </p:cNvCxnSpPr>
          <p:nvPr/>
        </p:nvCxnSpPr>
        <p:spPr>
          <a:xfrm rot="8040000" flipH="1" flipV="1">
            <a:off x="1698823" y="2252707"/>
            <a:ext cx="712694" cy="712694"/>
          </a:xfrm>
          <a:prstGeom prst="curvedConnector3">
            <a:avLst/>
          </a:prstGeom>
          <a:noFill/>
          <a:ln w="57150" cap="flat">
            <a:solidFill>
              <a:srgbClr val="FF000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2" name="Elements heavier than iron are mostly produced via n-capture processes.…">
            <a:extLst>
              <a:ext uri="{FF2B5EF4-FFF2-40B4-BE49-F238E27FC236}">
                <a16:creationId xmlns:a16="http://schemas.microsoft.com/office/drawing/2014/main" id="{E41B18A3-F2F4-6C14-926D-FF9DDD70FA75}"/>
              </a:ext>
            </a:extLst>
          </p:cNvPr>
          <p:cNvSpPr txBox="1"/>
          <p:nvPr/>
        </p:nvSpPr>
        <p:spPr>
          <a:xfrm>
            <a:off x="1430271" y="2191910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α/p/t/</a:t>
            </a:r>
            <a:r>
              <a:rPr lang="el-GR" sz="1800" spc="-1" dirty="0">
                <a:latin typeface="Trebuchet MS" panose="020B0603020202020204" pitchFamily="34" charset="0"/>
              </a:rPr>
              <a:t>γ</a:t>
            </a:r>
            <a:r>
              <a:rPr lang="en-US" sz="1800" spc="-1" dirty="0">
                <a:latin typeface="Trebuchet MS" panose="020B0603020202020204" pitchFamily="34" charset="0"/>
              </a:rPr>
              <a:t>…</a:t>
            </a:r>
          </a:p>
        </p:txBody>
      </p:sp>
      <p:sp>
        <p:nvSpPr>
          <p:cNvPr id="44" name="Elements heavier than iron are mostly produced via n-capture processes.…">
            <a:extLst>
              <a:ext uri="{FF2B5EF4-FFF2-40B4-BE49-F238E27FC236}">
                <a16:creationId xmlns:a16="http://schemas.microsoft.com/office/drawing/2014/main" id="{3949E9CC-268B-4AFC-D2E7-F94B976FEC1B}"/>
              </a:ext>
            </a:extLst>
          </p:cNvPr>
          <p:cNvSpPr txBox="1"/>
          <p:nvPr/>
        </p:nvSpPr>
        <p:spPr>
          <a:xfrm>
            <a:off x="764268" y="2919794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Source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99DC6B8-38D7-BEF1-6A6E-D39F4E84FADD}"/>
              </a:ext>
            </a:extLst>
          </p:cNvPr>
          <p:cNvSpPr/>
          <p:nvPr/>
        </p:nvSpPr>
        <p:spPr>
          <a:xfrm>
            <a:off x="2640101" y="2272553"/>
            <a:ext cx="1326781" cy="727927"/>
          </a:xfrm>
          <a:prstGeom prst="rect">
            <a:avLst/>
          </a:prstGeom>
          <a:solidFill>
            <a:schemeClr val="bg1"/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Elements heavier than iron are mostly produced via n-capture processes.…">
            <a:extLst>
              <a:ext uri="{FF2B5EF4-FFF2-40B4-BE49-F238E27FC236}">
                <a16:creationId xmlns:a16="http://schemas.microsoft.com/office/drawing/2014/main" id="{CC1C7B53-7D8B-5C3B-B2A7-D34E9864E939}"/>
              </a:ext>
            </a:extLst>
          </p:cNvPr>
          <p:cNvSpPr txBox="1"/>
          <p:nvPr/>
        </p:nvSpPr>
        <p:spPr>
          <a:xfrm>
            <a:off x="2842197" y="2555785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Detector</a:t>
            </a:r>
          </a:p>
        </p:txBody>
      </p:sp>
    </p:spTree>
    <p:extLst>
      <p:ext uri="{BB962C8B-B14F-4D97-AF65-F5344CB8AC3E}">
        <p14:creationId xmlns:p14="http://schemas.microsoft.com/office/powerpoint/2010/main" val="3062260296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UoE_Stacked Logo_Black.png" descr="UoE_Stacked Logo_Blac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62" y="124479"/>
            <a:ext cx="2809466" cy="6741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ERC.jpeg" descr="ERC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3541" y="128241"/>
            <a:ext cx="1793621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cern_logo.jpg" descr="cern_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80534" y="90141"/>
            <a:ext cx="870035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ntof-logo-white.png" descr="ntof-logo-whit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7314" y="60049"/>
            <a:ext cx="1302159" cy="802998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0E6389E-A076-4A4B-ABFC-8C2AF930718E}"/>
              </a:ext>
            </a:extLst>
          </p:cNvPr>
          <p:cNvSpPr/>
          <p:nvPr/>
        </p:nvSpPr>
        <p:spPr>
          <a:xfrm>
            <a:off x="113165" y="9261751"/>
            <a:ext cx="12853997" cy="4572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Ruchi Garg                                                77,78Se(n,𝛾) Measurement - Part I                                                26 Nov 2020">
            <a:extLst>
              <a:ext uri="{FF2B5EF4-FFF2-40B4-BE49-F238E27FC236}">
                <a16:creationId xmlns:a16="http://schemas.microsoft.com/office/drawing/2014/main" id="{6D07FA30-2859-4835-9236-92773C316D8E}"/>
              </a:ext>
            </a:extLst>
          </p:cNvPr>
          <p:cNvSpPr txBox="1"/>
          <p:nvPr/>
        </p:nvSpPr>
        <p:spPr>
          <a:xfrm>
            <a:off x="113165" y="9399444"/>
            <a:ext cx="12778470" cy="308609"/>
          </a:xfrm>
          <a:prstGeom prst="rect">
            <a:avLst/>
          </a:prstGeom>
          <a:ln w="6350">
            <a:solidFill>
              <a:schemeClr val="accent1">
                <a:lumOff val="12058"/>
              </a:schemeClr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746" tIns="20746" rIns="20746" bIns="20746"/>
          <a:lstStyle>
            <a:lvl1pPr algn="ctr"/>
          </a:lstStyle>
          <a:p>
            <a:r>
              <a:rPr lang="en-GB" dirty="0"/>
              <a:t>Nikolay Sosnin		                 		                         		</a:t>
            </a:r>
            <a:r>
              <a:rPr lang="en-GB" baseline="30000" dirty="0"/>
              <a:t>26</a:t>
            </a:r>
            <a:r>
              <a:rPr lang="en-GB" dirty="0"/>
              <a:t>Al Filtering		                 		                         		31 July 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E77478-063F-4AC4-8F98-CCDE44CD490A}"/>
              </a:ext>
            </a:extLst>
          </p:cNvPr>
          <p:cNvSpPr/>
          <p:nvPr/>
        </p:nvSpPr>
        <p:spPr>
          <a:xfrm>
            <a:off x="7882914" y="60400"/>
            <a:ext cx="914400" cy="9144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Astrophysical Motivation">
            <a:extLst>
              <a:ext uri="{FF2B5EF4-FFF2-40B4-BE49-F238E27FC236}">
                <a16:creationId xmlns:a16="http://schemas.microsoft.com/office/drawing/2014/main" id="{BC6979B0-9F9B-4CD1-8E75-74601ED8C3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0625" y="1043646"/>
            <a:ext cx="11495589" cy="676314"/>
          </a:xfrm>
          <a:prstGeom prst="rect">
            <a:avLst/>
          </a:prstGeom>
        </p:spPr>
        <p:txBody>
          <a:bodyPr/>
          <a:lstStyle/>
          <a:p>
            <a:r>
              <a:rPr lang="en-US" baseline="30000" dirty="0"/>
              <a:t>MWD detector class</a:t>
            </a:r>
            <a:endParaRPr dirty="0"/>
          </a:p>
        </p:txBody>
      </p:sp>
      <p:sp>
        <p:nvSpPr>
          <p:cNvPr id="3" name="Elements heavier than iron are mostly produced via n-capture processes.…">
            <a:extLst>
              <a:ext uri="{FF2B5EF4-FFF2-40B4-BE49-F238E27FC236}">
                <a16:creationId xmlns:a16="http://schemas.microsoft.com/office/drawing/2014/main" id="{56501875-01CE-F121-EAAE-DC0801C1488E}"/>
              </a:ext>
            </a:extLst>
          </p:cNvPr>
          <p:cNvSpPr txBox="1"/>
          <p:nvPr/>
        </p:nvSpPr>
        <p:spPr>
          <a:xfrm>
            <a:off x="653043" y="1900559"/>
            <a:ext cx="7065567" cy="1936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Edinburgh group have a custom detector class for raw2root, called </a:t>
            </a:r>
            <a:r>
              <a:rPr lang="en-US" sz="2800" spc="-1" dirty="0">
                <a:latin typeface="Trebuchet MS" panose="020B0603020202020204" pitchFamily="34" charset="0"/>
              </a:rPr>
              <a:t>MWDdetector.cc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endParaRPr lang="en-US" sz="2800" spc="-1" dirty="0">
              <a:latin typeface="Trebuchet MS" panose="020B0603020202020204" pitchFamily="34" charset="0"/>
            </a:endParaRPr>
          </a:p>
        </p:txBody>
      </p:sp>
      <p:sp>
        <p:nvSpPr>
          <p:cNvPr id="4" name="Elements heavier than iron are mostly produced via n-capture processes.…">
            <a:extLst>
              <a:ext uri="{FF2B5EF4-FFF2-40B4-BE49-F238E27FC236}">
                <a16:creationId xmlns:a16="http://schemas.microsoft.com/office/drawing/2014/main" id="{FFC92949-4145-AD21-1753-3A374965A5C3}"/>
              </a:ext>
            </a:extLst>
          </p:cNvPr>
          <p:cNvSpPr txBox="1"/>
          <p:nvPr/>
        </p:nvSpPr>
        <p:spPr>
          <a:xfrm>
            <a:off x="653043" y="2868778"/>
            <a:ext cx="8396828" cy="3047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The code applies a series of digital filters to data to efficiently extract signal times and amplitudes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endParaRPr lang="en-US" sz="1800" spc="-1" dirty="0">
              <a:latin typeface="Trebuchet MS" panose="020B0603020202020204" pitchFamily="34" charset="0"/>
            </a:endParaRP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Filters: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Moving Average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Single-pole low- and high-pass filters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Differentiator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Moving Window Deconvolution (MWD)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en-US" sz="1800" spc="-1" dirty="0">
              <a:latin typeface="Trebuchet MS" panose="020B0603020202020204" pitchFamily="34" charset="0"/>
            </a:endParaRP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3200" spc="-1" dirty="0">
                <a:latin typeface="Trebuchet MS" panose="020B0603020202020204" pitchFamily="34" charset="0"/>
              </a:rPr>
              <a:t>Digital filtering compendium: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3200" spc="-1" dirty="0">
                <a:latin typeface="Trebuchet MS" panose="020B0603020202020204" pitchFamily="34" charset="0"/>
              </a:rPr>
              <a:t>http://www.dspguide.com/pdfbook.htm</a:t>
            </a:r>
          </a:p>
        </p:txBody>
      </p:sp>
    </p:spTree>
    <p:extLst>
      <p:ext uri="{BB962C8B-B14F-4D97-AF65-F5344CB8AC3E}">
        <p14:creationId xmlns:p14="http://schemas.microsoft.com/office/powerpoint/2010/main" val="188931581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UoE_Stacked Logo_Black.png" descr="UoE_Stacked Logo_Blac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62" y="124479"/>
            <a:ext cx="2809466" cy="6741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ERC.jpeg" descr="ERC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3541" y="128241"/>
            <a:ext cx="1793621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cern_logo.jpg" descr="cern_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80534" y="90141"/>
            <a:ext cx="870035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ntof-logo-white.png" descr="ntof-logo-whit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7314" y="60049"/>
            <a:ext cx="1302159" cy="802998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0E6389E-A076-4A4B-ABFC-8C2AF930718E}"/>
              </a:ext>
            </a:extLst>
          </p:cNvPr>
          <p:cNvSpPr/>
          <p:nvPr/>
        </p:nvSpPr>
        <p:spPr>
          <a:xfrm>
            <a:off x="113165" y="9261751"/>
            <a:ext cx="12853997" cy="4572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Ruchi Garg                                                77,78Se(n,𝛾) Measurement - Part I                                                26 Nov 2020">
            <a:extLst>
              <a:ext uri="{FF2B5EF4-FFF2-40B4-BE49-F238E27FC236}">
                <a16:creationId xmlns:a16="http://schemas.microsoft.com/office/drawing/2014/main" id="{6D07FA30-2859-4835-9236-92773C316D8E}"/>
              </a:ext>
            </a:extLst>
          </p:cNvPr>
          <p:cNvSpPr txBox="1"/>
          <p:nvPr/>
        </p:nvSpPr>
        <p:spPr>
          <a:xfrm>
            <a:off x="113165" y="9399444"/>
            <a:ext cx="12778470" cy="308609"/>
          </a:xfrm>
          <a:prstGeom prst="rect">
            <a:avLst/>
          </a:prstGeom>
          <a:ln w="6350">
            <a:solidFill>
              <a:schemeClr val="accent1">
                <a:lumOff val="12058"/>
              </a:schemeClr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746" tIns="20746" rIns="20746" bIns="20746"/>
          <a:lstStyle>
            <a:lvl1pPr algn="ctr"/>
          </a:lstStyle>
          <a:p>
            <a:r>
              <a:rPr lang="en-GB" dirty="0"/>
              <a:t>Nikolay Sosnin		                 		                         		</a:t>
            </a:r>
            <a:r>
              <a:rPr lang="en-GB" baseline="30000" dirty="0"/>
              <a:t>26</a:t>
            </a:r>
            <a:r>
              <a:rPr lang="en-GB" dirty="0"/>
              <a:t>Al Filtering		                 		                         		31 July 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E77478-063F-4AC4-8F98-CCDE44CD490A}"/>
              </a:ext>
            </a:extLst>
          </p:cNvPr>
          <p:cNvSpPr/>
          <p:nvPr/>
        </p:nvSpPr>
        <p:spPr>
          <a:xfrm>
            <a:off x="7882914" y="60400"/>
            <a:ext cx="914400" cy="9144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Astrophysical Motivation">
            <a:extLst>
              <a:ext uri="{FF2B5EF4-FFF2-40B4-BE49-F238E27FC236}">
                <a16:creationId xmlns:a16="http://schemas.microsoft.com/office/drawing/2014/main" id="{BC6979B0-9F9B-4CD1-8E75-74601ED8C3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0625" y="1043646"/>
            <a:ext cx="11495589" cy="676314"/>
          </a:xfrm>
          <a:prstGeom prst="rect">
            <a:avLst/>
          </a:prstGeom>
        </p:spPr>
        <p:txBody>
          <a:bodyPr/>
          <a:lstStyle/>
          <a:p>
            <a:r>
              <a:rPr lang="en-US" baseline="30000" dirty="0"/>
              <a:t>Moving Average (MA)</a:t>
            </a:r>
            <a:endParaRPr dirty="0"/>
          </a:p>
        </p:txBody>
      </p:sp>
      <p:sp>
        <p:nvSpPr>
          <p:cNvPr id="4" name="Elements heavier than iron are mostly produced via n-capture processes.…">
            <a:extLst>
              <a:ext uri="{FF2B5EF4-FFF2-40B4-BE49-F238E27FC236}">
                <a16:creationId xmlns:a16="http://schemas.microsoft.com/office/drawing/2014/main" id="{FFC92949-4145-AD21-1753-3A374965A5C3}"/>
              </a:ext>
            </a:extLst>
          </p:cNvPr>
          <p:cNvSpPr txBox="1"/>
          <p:nvPr/>
        </p:nvSpPr>
        <p:spPr>
          <a:xfrm>
            <a:off x="626149" y="1814979"/>
            <a:ext cx="11444202" cy="3047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A window of fixed width moves through signal trace time channel by time channel. 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Averages all the data points within a window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Results in a smoother pulse with less high-frequency noise, which gets averaged out between channels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Window size is best set to noise risetime in channels as a first guess (careful that it's not the identical to signal risetime, or things get tough)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4BAA63-B357-FBCE-5336-CF2F5EB0EE1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6386" y="4047657"/>
            <a:ext cx="11740776" cy="5364104"/>
          </a:xfrm>
          <a:prstGeom prst="rect">
            <a:avLst/>
          </a:prstGeom>
        </p:spPr>
      </p:pic>
      <p:sp>
        <p:nvSpPr>
          <p:cNvPr id="7" name="Elements heavier than iron are mostly produced via n-capture processes.…">
            <a:extLst>
              <a:ext uri="{FF2B5EF4-FFF2-40B4-BE49-F238E27FC236}">
                <a16:creationId xmlns:a16="http://schemas.microsoft.com/office/drawing/2014/main" id="{7EE90F90-190A-B237-F47D-8CF0C958A8EB}"/>
              </a:ext>
            </a:extLst>
          </p:cNvPr>
          <p:cNvSpPr txBox="1"/>
          <p:nvPr/>
        </p:nvSpPr>
        <p:spPr>
          <a:xfrm>
            <a:off x="5304324" y="5592365"/>
            <a:ext cx="962005" cy="28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Original</a:t>
            </a:r>
          </a:p>
        </p:txBody>
      </p:sp>
      <p:sp>
        <p:nvSpPr>
          <p:cNvPr id="8" name="Elements heavier than iron are mostly produced via n-capture processes.…">
            <a:extLst>
              <a:ext uri="{FF2B5EF4-FFF2-40B4-BE49-F238E27FC236}">
                <a16:creationId xmlns:a16="http://schemas.microsoft.com/office/drawing/2014/main" id="{A359B221-9BC5-B92F-A2AF-597C4922ECD7}"/>
              </a:ext>
            </a:extLst>
          </p:cNvPr>
          <p:cNvSpPr txBox="1"/>
          <p:nvPr/>
        </p:nvSpPr>
        <p:spPr>
          <a:xfrm>
            <a:off x="5540395" y="7181336"/>
            <a:ext cx="2151321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4848FF"/>
                </a:solidFill>
                <a:latin typeface="Trebuchet MS" panose="020B0603020202020204" pitchFamily="34" charset="0"/>
              </a:rPr>
              <a:t>After moving average</a:t>
            </a:r>
          </a:p>
        </p:txBody>
      </p:sp>
      <p:sp>
        <p:nvSpPr>
          <p:cNvPr id="9" name="Elements heavier than iron are mostly produced via n-capture processes.…">
            <a:extLst>
              <a:ext uri="{FF2B5EF4-FFF2-40B4-BE49-F238E27FC236}">
                <a16:creationId xmlns:a16="http://schemas.microsoft.com/office/drawing/2014/main" id="{E1099927-CFDC-55B4-5DF3-75CD93BF0D99}"/>
              </a:ext>
            </a:extLst>
          </p:cNvPr>
          <p:cNvSpPr txBox="1"/>
          <p:nvPr/>
        </p:nvSpPr>
        <p:spPr>
          <a:xfrm>
            <a:off x="9073012" y="4238477"/>
            <a:ext cx="3931788" cy="2672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Pulses offset vertically for visibility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BAF17CD-CA42-0C85-076C-F3F92AB534E8}"/>
              </a:ext>
            </a:extLst>
          </p:cNvPr>
          <p:cNvCxnSpPr/>
          <p:nvPr/>
        </p:nvCxnSpPr>
        <p:spPr>
          <a:xfrm flipH="1">
            <a:off x="11618259" y="5876365"/>
            <a:ext cx="452092" cy="578223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C01D0D5-1D47-F025-6ECF-F535636D9B11}"/>
              </a:ext>
            </a:extLst>
          </p:cNvPr>
          <p:cNvCxnSpPr/>
          <p:nvPr/>
        </p:nvCxnSpPr>
        <p:spPr>
          <a:xfrm flipH="1">
            <a:off x="11636189" y="7696195"/>
            <a:ext cx="452092" cy="578223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84187493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UoE_Stacked Logo_Black.png" descr="UoE_Stacked Logo_Blac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62" y="124479"/>
            <a:ext cx="2809466" cy="6741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ERC.jpeg" descr="ERC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3541" y="128241"/>
            <a:ext cx="1793621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cern_logo.jpg" descr="cern_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80534" y="90141"/>
            <a:ext cx="870035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ntof-logo-white.png" descr="ntof-logo-whit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7314" y="60049"/>
            <a:ext cx="1302159" cy="802998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0E6389E-A076-4A4B-ABFC-8C2AF930718E}"/>
              </a:ext>
            </a:extLst>
          </p:cNvPr>
          <p:cNvSpPr/>
          <p:nvPr/>
        </p:nvSpPr>
        <p:spPr>
          <a:xfrm>
            <a:off x="113165" y="9261751"/>
            <a:ext cx="12853997" cy="4572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Ruchi Garg                                                77,78Se(n,𝛾) Measurement - Part I                                                26 Nov 2020">
            <a:extLst>
              <a:ext uri="{FF2B5EF4-FFF2-40B4-BE49-F238E27FC236}">
                <a16:creationId xmlns:a16="http://schemas.microsoft.com/office/drawing/2014/main" id="{6D07FA30-2859-4835-9236-92773C316D8E}"/>
              </a:ext>
            </a:extLst>
          </p:cNvPr>
          <p:cNvSpPr txBox="1"/>
          <p:nvPr/>
        </p:nvSpPr>
        <p:spPr>
          <a:xfrm>
            <a:off x="113165" y="9399444"/>
            <a:ext cx="12778470" cy="308609"/>
          </a:xfrm>
          <a:prstGeom prst="rect">
            <a:avLst/>
          </a:prstGeom>
          <a:ln w="6350">
            <a:solidFill>
              <a:schemeClr val="accent1">
                <a:lumOff val="12058"/>
              </a:schemeClr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746" tIns="20746" rIns="20746" bIns="20746"/>
          <a:lstStyle>
            <a:lvl1pPr algn="ctr"/>
          </a:lstStyle>
          <a:p>
            <a:r>
              <a:rPr lang="en-GB" dirty="0"/>
              <a:t>Nikolay Sosnin		                 		                         		</a:t>
            </a:r>
            <a:r>
              <a:rPr lang="en-GB" baseline="30000" dirty="0"/>
              <a:t>26</a:t>
            </a:r>
            <a:r>
              <a:rPr lang="en-GB" dirty="0"/>
              <a:t>Al Filtering		                 		                         		31 July 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E77478-063F-4AC4-8F98-CCDE44CD490A}"/>
              </a:ext>
            </a:extLst>
          </p:cNvPr>
          <p:cNvSpPr/>
          <p:nvPr/>
        </p:nvSpPr>
        <p:spPr>
          <a:xfrm>
            <a:off x="7882914" y="60400"/>
            <a:ext cx="914400" cy="9144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Astrophysical Motivation">
            <a:extLst>
              <a:ext uri="{FF2B5EF4-FFF2-40B4-BE49-F238E27FC236}">
                <a16:creationId xmlns:a16="http://schemas.microsoft.com/office/drawing/2014/main" id="{BC6979B0-9F9B-4CD1-8E75-74601ED8C3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0625" y="1043646"/>
            <a:ext cx="11495589" cy="676314"/>
          </a:xfrm>
          <a:prstGeom prst="rect">
            <a:avLst/>
          </a:prstGeom>
        </p:spPr>
        <p:txBody>
          <a:bodyPr/>
          <a:lstStyle/>
          <a:p>
            <a:r>
              <a:rPr lang="en-US" baseline="30000" dirty="0"/>
              <a:t>Low- and high-pass filters</a:t>
            </a:r>
            <a:endParaRPr dirty="0"/>
          </a:p>
        </p:txBody>
      </p:sp>
      <p:sp>
        <p:nvSpPr>
          <p:cNvPr id="4" name="Elements heavier than iron are mostly produced via n-capture processes.…">
            <a:extLst>
              <a:ext uri="{FF2B5EF4-FFF2-40B4-BE49-F238E27FC236}">
                <a16:creationId xmlns:a16="http://schemas.microsoft.com/office/drawing/2014/main" id="{FFC92949-4145-AD21-1753-3A374965A5C3}"/>
              </a:ext>
            </a:extLst>
          </p:cNvPr>
          <p:cNvSpPr txBox="1"/>
          <p:nvPr/>
        </p:nvSpPr>
        <p:spPr>
          <a:xfrm>
            <a:off x="626149" y="1814979"/>
            <a:ext cx="11925205" cy="2192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Digital filters have transfer functions, which define filter response to inputs at a given signal frequency (think Fourier analysis, converting amplitudes to frequencies of waves added to put together a given signal shape)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Poles and zeroes of a transfer function define which frequencies get amplified and which zeroed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Low- and high-pass filters define an upper and a lower boundary on frequencies that are transferred to filter output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Can cut out specific noise (e.g. 50-60 Hz oscillations from poor grounding, MHz oscillations from unshielded cable) as a result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28D72C-D541-D61C-0772-013707D3F5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400" y="4102243"/>
            <a:ext cx="13004800" cy="5885517"/>
          </a:xfrm>
          <a:prstGeom prst="rect">
            <a:avLst/>
          </a:prstGeom>
        </p:spPr>
      </p:pic>
      <p:sp>
        <p:nvSpPr>
          <p:cNvPr id="10" name="Elements heavier than iron are mostly produced via n-capture processes.…">
            <a:extLst>
              <a:ext uri="{FF2B5EF4-FFF2-40B4-BE49-F238E27FC236}">
                <a16:creationId xmlns:a16="http://schemas.microsoft.com/office/drawing/2014/main" id="{35E949EB-9D93-35ED-98CF-38A8716D4425}"/>
              </a:ext>
            </a:extLst>
          </p:cNvPr>
          <p:cNvSpPr txBox="1"/>
          <p:nvPr/>
        </p:nvSpPr>
        <p:spPr>
          <a:xfrm>
            <a:off x="10211536" y="5546172"/>
            <a:ext cx="962005" cy="28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Original</a:t>
            </a:r>
          </a:p>
        </p:txBody>
      </p:sp>
      <p:sp>
        <p:nvSpPr>
          <p:cNvPr id="13" name="Elements heavier than iron are mostly produced via n-capture processes.…">
            <a:extLst>
              <a:ext uri="{FF2B5EF4-FFF2-40B4-BE49-F238E27FC236}">
                <a16:creationId xmlns:a16="http://schemas.microsoft.com/office/drawing/2014/main" id="{AF873C3D-62B5-0A10-7DE3-98E7DF6282BC}"/>
              </a:ext>
            </a:extLst>
          </p:cNvPr>
          <p:cNvSpPr txBox="1"/>
          <p:nvPr/>
        </p:nvSpPr>
        <p:spPr>
          <a:xfrm>
            <a:off x="9618470" y="7529930"/>
            <a:ext cx="1575310" cy="28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00FF"/>
                </a:solidFill>
                <a:latin typeface="Trebuchet MS" panose="020B0603020202020204" pitchFamily="34" charset="0"/>
              </a:rPr>
              <a:t>After low-pass</a:t>
            </a:r>
          </a:p>
        </p:txBody>
      </p:sp>
      <p:sp>
        <p:nvSpPr>
          <p:cNvPr id="16" name="Elements heavier than iron are mostly produced via n-capture processes.…">
            <a:extLst>
              <a:ext uri="{FF2B5EF4-FFF2-40B4-BE49-F238E27FC236}">
                <a16:creationId xmlns:a16="http://schemas.microsoft.com/office/drawing/2014/main" id="{5FD60453-9FA2-8405-AFC0-FBF9A68B1DB2}"/>
              </a:ext>
            </a:extLst>
          </p:cNvPr>
          <p:cNvSpPr txBox="1"/>
          <p:nvPr/>
        </p:nvSpPr>
        <p:spPr>
          <a:xfrm>
            <a:off x="9643870" y="8425954"/>
            <a:ext cx="1575310" cy="28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0000FF"/>
                </a:solidFill>
                <a:latin typeface="Trebuchet MS" panose="020B0603020202020204" pitchFamily="34" charset="0"/>
              </a:rPr>
              <a:t>After high-pass</a:t>
            </a:r>
          </a:p>
        </p:txBody>
      </p:sp>
    </p:spTree>
    <p:extLst>
      <p:ext uri="{BB962C8B-B14F-4D97-AF65-F5344CB8AC3E}">
        <p14:creationId xmlns:p14="http://schemas.microsoft.com/office/powerpoint/2010/main" val="153115245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UoE_Stacked Logo_Black.png" descr="UoE_Stacked Logo_Blac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62" y="124479"/>
            <a:ext cx="2809466" cy="6741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ERC.jpeg" descr="ERC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3541" y="128241"/>
            <a:ext cx="1793621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cern_logo.jpg" descr="cern_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80534" y="90141"/>
            <a:ext cx="870035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ntof-logo-white.png" descr="ntof-logo-whit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7314" y="60049"/>
            <a:ext cx="1302159" cy="802998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0E6389E-A076-4A4B-ABFC-8C2AF930718E}"/>
              </a:ext>
            </a:extLst>
          </p:cNvPr>
          <p:cNvSpPr/>
          <p:nvPr/>
        </p:nvSpPr>
        <p:spPr>
          <a:xfrm>
            <a:off x="113165" y="9261751"/>
            <a:ext cx="12853997" cy="4572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Ruchi Garg                                                77,78Se(n,𝛾) Measurement - Part I                                                26 Nov 2020">
            <a:extLst>
              <a:ext uri="{FF2B5EF4-FFF2-40B4-BE49-F238E27FC236}">
                <a16:creationId xmlns:a16="http://schemas.microsoft.com/office/drawing/2014/main" id="{6D07FA30-2859-4835-9236-92773C316D8E}"/>
              </a:ext>
            </a:extLst>
          </p:cNvPr>
          <p:cNvSpPr txBox="1"/>
          <p:nvPr/>
        </p:nvSpPr>
        <p:spPr>
          <a:xfrm>
            <a:off x="113165" y="9399444"/>
            <a:ext cx="12778470" cy="308609"/>
          </a:xfrm>
          <a:prstGeom prst="rect">
            <a:avLst/>
          </a:prstGeom>
          <a:ln w="6350">
            <a:solidFill>
              <a:schemeClr val="accent1">
                <a:lumOff val="12058"/>
              </a:schemeClr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746" tIns="20746" rIns="20746" bIns="20746"/>
          <a:lstStyle>
            <a:lvl1pPr algn="ctr"/>
          </a:lstStyle>
          <a:p>
            <a:r>
              <a:rPr lang="en-GB" dirty="0"/>
              <a:t>Nikolay Sosnin		                 		                         		</a:t>
            </a:r>
            <a:r>
              <a:rPr lang="en-GB" baseline="30000" dirty="0"/>
              <a:t>26</a:t>
            </a:r>
            <a:r>
              <a:rPr lang="en-GB" dirty="0"/>
              <a:t>Al Filtering		                 		                         		31 July 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E77478-063F-4AC4-8F98-CCDE44CD490A}"/>
              </a:ext>
            </a:extLst>
          </p:cNvPr>
          <p:cNvSpPr/>
          <p:nvPr/>
        </p:nvSpPr>
        <p:spPr>
          <a:xfrm>
            <a:off x="7882914" y="60400"/>
            <a:ext cx="914400" cy="9144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Astrophysical Motivation">
            <a:extLst>
              <a:ext uri="{FF2B5EF4-FFF2-40B4-BE49-F238E27FC236}">
                <a16:creationId xmlns:a16="http://schemas.microsoft.com/office/drawing/2014/main" id="{BC6979B0-9F9B-4CD1-8E75-74601ED8C3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0625" y="1043646"/>
            <a:ext cx="11495589" cy="676314"/>
          </a:xfrm>
          <a:prstGeom prst="rect">
            <a:avLst/>
          </a:prstGeom>
        </p:spPr>
        <p:txBody>
          <a:bodyPr/>
          <a:lstStyle/>
          <a:p>
            <a:r>
              <a:rPr lang="en-US" baseline="30000" dirty="0"/>
              <a:t>Differentiator</a:t>
            </a:r>
            <a:endParaRPr dirty="0"/>
          </a:p>
        </p:txBody>
      </p:sp>
      <p:sp>
        <p:nvSpPr>
          <p:cNvPr id="4" name="Elements heavier than iron are mostly produced via n-capture processes.…">
            <a:extLst>
              <a:ext uri="{FF2B5EF4-FFF2-40B4-BE49-F238E27FC236}">
                <a16:creationId xmlns:a16="http://schemas.microsoft.com/office/drawing/2014/main" id="{FFC92949-4145-AD21-1753-3A374965A5C3}"/>
              </a:ext>
            </a:extLst>
          </p:cNvPr>
          <p:cNvSpPr txBox="1"/>
          <p:nvPr/>
        </p:nvSpPr>
        <p:spPr>
          <a:xfrm>
            <a:off x="577560" y="1616407"/>
            <a:ext cx="11925205" cy="22131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Takes the slope over a certain dT window of the high- and low-pass filtered trace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When derivative passes over a real signal, it will increase above baseline, then drop below baseline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Zero-crossing identifies signal time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This corresponds to a consistent fraction of signal amplitude for a properly-chosen window size 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First-guess window size = signal risetime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378F8D-4347-ECC0-1804-71C91511C0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3780890"/>
            <a:ext cx="13004800" cy="5972710"/>
          </a:xfrm>
          <a:prstGeom prst="rect">
            <a:avLst/>
          </a:prstGeom>
        </p:spPr>
      </p:pic>
      <p:sp>
        <p:nvSpPr>
          <p:cNvPr id="7" name="Elements heavier than iron are mostly produced via n-capture processes.…">
            <a:extLst>
              <a:ext uri="{FF2B5EF4-FFF2-40B4-BE49-F238E27FC236}">
                <a16:creationId xmlns:a16="http://schemas.microsoft.com/office/drawing/2014/main" id="{261A3E99-387E-5815-EF26-D35CD0EC437E}"/>
              </a:ext>
            </a:extLst>
          </p:cNvPr>
          <p:cNvSpPr txBox="1"/>
          <p:nvPr/>
        </p:nvSpPr>
        <p:spPr>
          <a:xfrm>
            <a:off x="6276143" y="5606485"/>
            <a:ext cx="962005" cy="28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Original</a:t>
            </a:r>
          </a:p>
        </p:txBody>
      </p:sp>
      <p:sp>
        <p:nvSpPr>
          <p:cNvPr id="8" name="Elements heavier than iron are mostly produced via n-capture processes.…">
            <a:extLst>
              <a:ext uri="{FF2B5EF4-FFF2-40B4-BE49-F238E27FC236}">
                <a16:creationId xmlns:a16="http://schemas.microsoft.com/office/drawing/2014/main" id="{43ACBD3C-4283-0B7D-C925-AF23400B5A44}"/>
              </a:ext>
            </a:extLst>
          </p:cNvPr>
          <p:cNvSpPr txBox="1"/>
          <p:nvPr/>
        </p:nvSpPr>
        <p:spPr>
          <a:xfrm>
            <a:off x="5049228" y="8283823"/>
            <a:ext cx="1226915" cy="281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00FFFF"/>
                </a:solidFill>
                <a:latin typeface="Trebuchet MS" panose="020B0603020202020204" pitchFamily="34" charset="0"/>
              </a:rPr>
              <a:t>Derivative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8835EBC-9531-0714-8F8F-DF985C87F9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26234" y="3188747"/>
            <a:ext cx="2340928" cy="2262292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sp>
        <p:nvSpPr>
          <p:cNvPr id="12" name="Elements heavier than iron are mostly produced via n-capture processes.…">
            <a:extLst>
              <a:ext uri="{FF2B5EF4-FFF2-40B4-BE49-F238E27FC236}">
                <a16:creationId xmlns:a16="http://schemas.microsoft.com/office/drawing/2014/main" id="{FEB25D1B-ABFB-DB64-E1FE-B667B257F5B7}"/>
              </a:ext>
            </a:extLst>
          </p:cNvPr>
          <p:cNvSpPr txBox="1"/>
          <p:nvPr/>
        </p:nvSpPr>
        <p:spPr>
          <a:xfrm>
            <a:off x="11921689" y="3295545"/>
            <a:ext cx="962005" cy="28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Zoom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endParaRPr lang="en-US" sz="1800" spc="-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085948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UoE_Stacked Logo_Black.png" descr="UoE_Stacked Logo_Blac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62" y="124479"/>
            <a:ext cx="2809466" cy="6741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ERC.jpeg" descr="ERC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3541" y="128241"/>
            <a:ext cx="1793621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cern_logo.jpg" descr="cern_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80534" y="90141"/>
            <a:ext cx="870035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ntof-logo-white.png" descr="ntof-logo-whit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7314" y="60049"/>
            <a:ext cx="1302159" cy="802998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0E6389E-A076-4A4B-ABFC-8C2AF930718E}"/>
              </a:ext>
            </a:extLst>
          </p:cNvPr>
          <p:cNvSpPr/>
          <p:nvPr/>
        </p:nvSpPr>
        <p:spPr>
          <a:xfrm>
            <a:off x="113165" y="9261751"/>
            <a:ext cx="12853997" cy="4572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Ruchi Garg                                                77,78Se(n,𝛾) Measurement - Part I                                                26 Nov 2020">
            <a:extLst>
              <a:ext uri="{FF2B5EF4-FFF2-40B4-BE49-F238E27FC236}">
                <a16:creationId xmlns:a16="http://schemas.microsoft.com/office/drawing/2014/main" id="{6D07FA30-2859-4835-9236-92773C316D8E}"/>
              </a:ext>
            </a:extLst>
          </p:cNvPr>
          <p:cNvSpPr txBox="1"/>
          <p:nvPr/>
        </p:nvSpPr>
        <p:spPr>
          <a:xfrm>
            <a:off x="113165" y="9399444"/>
            <a:ext cx="12778470" cy="308609"/>
          </a:xfrm>
          <a:prstGeom prst="rect">
            <a:avLst/>
          </a:prstGeom>
          <a:ln w="6350">
            <a:solidFill>
              <a:schemeClr val="accent1">
                <a:lumOff val="12058"/>
              </a:schemeClr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746" tIns="20746" rIns="20746" bIns="20746"/>
          <a:lstStyle>
            <a:lvl1pPr algn="ctr"/>
          </a:lstStyle>
          <a:p>
            <a:r>
              <a:rPr lang="en-GB" dirty="0"/>
              <a:t>Nikolay Sosnin		                 		                         		</a:t>
            </a:r>
            <a:r>
              <a:rPr lang="en-GB" baseline="30000" dirty="0"/>
              <a:t>26</a:t>
            </a:r>
            <a:r>
              <a:rPr lang="en-GB" dirty="0"/>
              <a:t>Al Filtering		                 		                         		31 July 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E77478-063F-4AC4-8F98-CCDE44CD490A}"/>
              </a:ext>
            </a:extLst>
          </p:cNvPr>
          <p:cNvSpPr/>
          <p:nvPr/>
        </p:nvSpPr>
        <p:spPr>
          <a:xfrm>
            <a:off x="7882914" y="60400"/>
            <a:ext cx="914400" cy="9144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Astrophysical Motivation">
            <a:extLst>
              <a:ext uri="{FF2B5EF4-FFF2-40B4-BE49-F238E27FC236}">
                <a16:creationId xmlns:a16="http://schemas.microsoft.com/office/drawing/2014/main" id="{BC6979B0-9F9B-4CD1-8E75-74601ED8C3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0625" y="1043646"/>
            <a:ext cx="11495589" cy="676314"/>
          </a:xfrm>
          <a:prstGeom prst="rect">
            <a:avLst/>
          </a:prstGeom>
        </p:spPr>
        <p:txBody>
          <a:bodyPr/>
          <a:lstStyle/>
          <a:p>
            <a:r>
              <a:rPr lang="en-US" baseline="30000" dirty="0"/>
              <a:t>Moving Window Deconvolution</a:t>
            </a:r>
            <a:endParaRPr dirty="0"/>
          </a:p>
        </p:txBody>
      </p:sp>
      <p:sp>
        <p:nvSpPr>
          <p:cNvPr id="4" name="Elements heavier than iron are mostly produced via n-capture processes.…">
            <a:extLst>
              <a:ext uri="{FF2B5EF4-FFF2-40B4-BE49-F238E27FC236}">
                <a16:creationId xmlns:a16="http://schemas.microsoft.com/office/drawing/2014/main" id="{FFC92949-4145-AD21-1753-3A374965A5C3}"/>
              </a:ext>
            </a:extLst>
          </p:cNvPr>
          <p:cNvSpPr txBox="1"/>
          <p:nvPr/>
        </p:nvSpPr>
        <p:spPr>
          <a:xfrm>
            <a:off x="626149" y="1572932"/>
            <a:ext cx="11444202" cy="3047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Jordanov and Knoll, NIM A 345 (1994), 337-345    (not original paper, but best explanation)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Compensates for ballistic deficit (loss of signal during pre-amp charge collection time due to pre-amp continuously discharging as signal is collected)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Several parameters: timing constant </a:t>
            </a:r>
            <a:r>
              <a:rPr lang="el-GR" sz="1800" spc="-1" dirty="0">
                <a:latin typeface="Trebuchet MS" panose="020B0603020202020204" pitchFamily="34" charset="0"/>
              </a:rPr>
              <a:t>μ</a:t>
            </a:r>
            <a:r>
              <a:rPr lang="en-US" sz="1800" spc="-1" dirty="0">
                <a:latin typeface="Trebuchet MS" panose="020B0603020202020204" pitchFamily="34" charset="0"/>
              </a:rPr>
              <a:t> (the decay time of pre-amp provided by manufacturer), windows m and l (m = moving window size, should be at least equal to full risetime of a signal, l = flat-top width)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Produces trapezoidal output (so if flat-top width = 0, the output is a triangle)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Allows clean amplitude extraction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If μ is set incorrectly, the pulse does not return to baseline (under- or over-shoot)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en-US" sz="1800" spc="-1" dirty="0">
              <a:latin typeface="Trebuchet MS" panose="020B0603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C587B3-D38F-476D-2CC6-C489EC9D51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7638" y="4138930"/>
            <a:ext cx="13004800" cy="5846696"/>
          </a:xfrm>
          <a:prstGeom prst="rect">
            <a:avLst/>
          </a:prstGeom>
        </p:spPr>
      </p:pic>
      <p:sp>
        <p:nvSpPr>
          <p:cNvPr id="10" name="Elements heavier than iron are mostly produced via n-capture processes.…">
            <a:extLst>
              <a:ext uri="{FF2B5EF4-FFF2-40B4-BE49-F238E27FC236}">
                <a16:creationId xmlns:a16="http://schemas.microsoft.com/office/drawing/2014/main" id="{C9330C76-60C9-E022-E7FE-2382E8F88941}"/>
              </a:ext>
            </a:extLst>
          </p:cNvPr>
          <p:cNvSpPr txBox="1"/>
          <p:nvPr/>
        </p:nvSpPr>
        <p:spPr>
          <a:xfrm>
            <a:off x="6059160" y="5206963"/>
            <a:ext cx="962005" cy="28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Original</a:t>
            </a:r>
          </a:p>
        </p:txBody>
      </p:sp>
      <p:sp>
        <p:nvSpPr>
          <p:cNvPr id="13" name="Elements heavier than iron are mostly produced via n-capture processes.…">
            <a:extLst>
              <a:ext uri="{FF2B5EF4-FFF2-40B4-BE49-F238E27FC236}">
                <a16:creationId xmlns:a16="http://schemas.microsoft.com/office/drawing/2014/main" id="{61D99780-0990-5AC0-3431-95F34FF682AF}"/>
              </a:ext>
            </a:extLst>
          </p:cNvPr>
          <p:cNvSpPr txBox="1"/>
          <p:nvPr/>
        </p:nvSpPr>
        <p:spPr>
          <a:xfrm>
            <a:off x="6571436" y="8107546"/>
            <a:ext cx="962005" cy="28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D0CB7C"/>
                </a:solidFill>
                <a:latin typeface="Trebuchet MS" panose="020B0603020202020204" pitchFamily="34" charset="0"/>
              </a:rPr>
              <a:t>MWD+MA</a:t>
            </a:r>
          </a:p>
        </p:txBody>
      </p:sp>
      <p:sp>
        <p:nvSpPr>
          <p:cNvPr id="16" name="Elements heavier than iron are mostly produced via n-capture processes.…">
            <a:extLst>
              <a:ext uri="{FF2B5EF4-FFF2-40B4-BE49-F238E27FC236}">
                <a16:creationId xmlns:a16="http://schemas.microsoft.com/office/drawing/2014/main" id="{8BB9C95A-BD0E-EEB4-C697-58C5016921D5}"/>
              </a:ext>
            </a:extLst>
          </p:cNvPr>
          <p:cNvSpPr txBox="1"/>
          <p:nvPr/>
        </p:nvSpPr>
        <p:spPr>
          <a:xfrm>
            <a:off x="4052115" y="7234357"/>
            <a:ext cx="962005" cy="28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CC5356"/>
                </a:solidFill>
                <a:latin typeface="Trebuchet MS" panose="020B0603020202020204" pitchFamily="34" charset="0"/>
              </a:rPr>
              <a:t>MWD</a:t>
            </a:r>
          </a:p>
        </p:txBody>
      </p:sp>
    </p:spTree>
    <p:extLst>
      <p:ext uri="{BB962C8B-B14F-4D97-AF65-F5344CB8AC3E}">
        <p14:creationId xmlns:p14="http://schemas.microsoft.com/office/powerpoint/2010/main" val="714828718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UoE_Stacked Logo_Black.png" descr="UoE_Stacked Logo_Blac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62" y="124479"/>
            <a:ext cx="2809466" cy="6741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ERC.jpeg" descr="ERC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3541" y="128241"/>
            <a:ext cx="1793621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cern_logo.jpg" descr="cern_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80534" y="90141"/>
            <a:ext cx="870035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ntof-logo-white.png" descr="ntof-logo-whit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7314" y="60049"/>
            <a:ext cx="1302159" cy="802998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0E6389E-A076-4A4B-ABFC-8C2AF930718E}"/>
              </a:ext>
            </a:extLst>
          </p:cNvPr>
          <p:cNvSpPr/>
          <p:nvPr/>
        </p:nvSpPr>
        <p:spPr>
          <a:xfrm>
            <a:off x="113165" y="9261751"/>
            <a:ext cx="12853997" cy="4572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Ruchi Garg                                                77,78Se(n,𝛾) Measurement - Part I                                                26 Nov 2020">
            <a:extLst>
              <a:ext uri="{FF2B5EF4-FFF2-40B4-BE49-F238E27FC236}">
                <a16:creationId xmlns:a16="http://schemas.microsoft.com/office/drawing/2014/main" id="{6D07FA30-2859-4835-9236-92773C316D8E}"/>
              </a:ext>
            </a:extLst>
          </p:cNvPr>
          <p:cNvSpPr txBox="1"/>
          <p:nvPr/>
        </p:nvSpPr>
        <p:spPr>
          <a:xfrm>
            <a:off x="113165" y="9399444"/>
            <a:ext cx="12778470" cy="308609"/>
          </a:xfrm>
          <a:prstGeom prst="rect">
            <a:avLst/>
          </a:prstGeom>
          <a:ln w="6350">
            <a:solidFill>
              <a:schemeClr val="accent1">
                <a:lumOff val="12058"/>
              </a:schemeClr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746" tIns="20746" rIns="20746" bIns="20746"/>
          <a:lstStyle>
            <a:lvl1pPr algn="ctr"/>
          </a:lstStyle>
          <a:p>
            <a:r>
              <a:rPr lang="en-GB" dirty="0"/>
              <a:t>Nikolay Sosnin		                 		                         		</a:t>
            </a:r>
            <a:r>
              <a:rPr lang="en-GB" baseline="30000" dirty="0"/>
              <a:t>26</a:t>
            </a:r>
            <a:r>
              <a:rPr lang="en-GB" dirty="0"/>
              <a:t>Al Filtering		                 		                         		31 July 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E77478-063F-4AC4-8F98-CCDE44CD490A}"/>
              </a:ext>
            </a:extLst>
          </p:cNvPr>
          <p:cNvSpPr/>
          <p:nvPr/>
        </p:nvSpPr>
        <p:spPr>
          <a:xfrm>
            <a:off x="7882914" y="60400"/>
            <a:ext cx="914400" cy="9144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Astrophysical Motivation">
            <a:extLst>
              <a:ext uri="{FF2B5EF4-FFF2-40B4-BE49-F238E27FC236}">
                <a16:creationId xmlns:a16="http://schemas.microsoft.com/office/drawing/2014/main" id="{BC6979B0-9F9B-4CD1-8E75-74601ED8C3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0625" y="1043646"/>
            <a:ext cx="11495589" cy="676314"/>
          </a:xfrm>
          <a:prstGeom prst="rect">
            <a:avLst/>
          </a:prstGeom>
        </p:spPr>
        <p:txBody>
          <a:bodyPr/>
          <a:lstStyle/>
          <a:p>
            <a:r>
              <a:rPr lang="en-US" baseline="30000" dirty="0"/>
              <a:t>Baseline estimation (not a filter, but important at </a:t>
            </a:r>
            <a:r>
              <a:rPr lang="en-US" baseline="30000" dirty="0" err="1"/>
              <a:t>n_TOF</a:t>
            </a:r>
            <a:r>
              <a:rPr lang="en-US" baseline="30000" dirty="0"/>
              <a:t>)</a:t>
            </a:r>
            <a:endParaRPr dirty="0"/>
          </a:p>
        </p:txBody>
      </p:sp>
      <p:sp>
        <p:nvSpPr>
          <p:cNvPr id="4" name="Elements heavier than iron are mostly produced via n-capture processes.…">
            <a:extLst>
              <a:ext uri="{FF2B5EF4-FFF2-40B4-BE49-F238E27FC236}">
                <a16:creationId xmlns:a16="http://schemas.microsoft.com/office/drawing/2014/main" id="{FFC92949-4145-AD21-1753-3A374965A5C3}"/>
              </a:ext>
            </a:extLst>
          </p:cNvPr>
          <p:cNvSpPr txBox="1"/>
          <p:nvPr/>
        </p:nvSpPr>
        <p:spPr>
          <a:xfrm>
            <a:off x="626149" y="1814979"/>
            <a:ext cx="11444202" cy="3047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After gamma-flash, there can be long undershoot in baseline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 err="1">
                <a:latin typeface="Trebuchet MS" panose="020B0603020202020204" pitchFamily="34" charset="0"/>
              </a:rPr>
              <a:t>MWDdetector</a:t>
            </a:r>
            <a:r>
              <a:rPr lang="en-US" sz="1800" spc="-1" dirty="0">
                <a:latin typeface="Trebuchet MS" panose="020B0603020202020204" pitchFamily="34" charset="0"/>
              </a:rPr>
              <a:t> class uses three segments of baseline before a signal candidate, averaging the signal there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Lowest of the three is chosen as "true" baseline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4AAC52-E586-E827-DDEB-1D2A27B5A26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3183985"/>
            <a:ext cx="13004800" cy="5889656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12272F4-62D1-5057-CFCC-E8FCD586E26C}"/>
              </a:ext>
            </a:extLst>
          </p:cNvPr>
          <p:cNvCxnSpPr/>
          <p:nvPr/>
        </p:nvCxnSpPr>
        <p:spPr>
          <a:xfrm flipH="1">
            <a:off x="1693478" y="7473564"/>
            <a:ext cx="452092" cy="578223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166585488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UoE_Stacked Logo_Black.png" descr="UoE_Stacked Logo_Blac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62" y="124479"/>
            <a:ext cx="2809466" cy="6741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ERC.jpeg" descr="ERC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3541" y="128241"/>
            <a:ext cx="1793621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cern_logo.jpg" descr="cern_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80534" y="90141"/>
            <a:ext cx="870035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ntof-logo-white.png" descr="ntof-logo-whit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7314" y="60049"/>
            <a:ext cx="1302159" cy="802998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0E6389E-A076-4A4B-ABFC-8C2AF930718E}"/>
              </a:ext>
            </a:extLst>
          </p:cNvPr>
          <p:cNvSpPr/>
          <p:nvPr/>
        </p:nvSpPr>
        <p:spPr>
          <a:xfrm>
            <a:off x="75401" y="9262171"/>
            <a:ext cx="12853997" cy="4572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Ruchi Garg                                                77,78Se(n,𝛾) Measurement - Part I                                                26 Nov 2020">
            <a:extLst>
              <a:ext uri="{FF2B5EF4-FFF2-40B4-BE49-F238E27FC236}">
                <a16:creationId xmlns:a16="http://schemas.microsoft.com/office/drawing/2014/main" id="{6D07FA30-2859-4835-9236-92773C316D8E}"/>
              </a:ext>
            </a:extLst>
          </p:cNvPr>
          <p:cNvSpPr txBox="1"/>
          <p:nvPr/>
        </p:nvSpPr>
        <p:spPr>
          <a:xfrm>
            <a:off x="113165" y="9399444"/>
            <a:ext cx="12778470" cy="308609"/>
          </a:xfrm>
          <a:prstGeom prst="rect">
            <a:avLst/>
          </a:prstGeom>
          <a:ln w="6350">
            <a:solidFill>
              <a:schemeClr val="accent1">
                <a:lumOff val="12058"/>
              </a:schemeClr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746" tIns="20746" rIns="20746" bIns="20746"/>
          <a:lstStyle>
            <a:lvl1pPr algn="ctr"/>
          </a:lstStyle>
          <a:p>
            <a:r>
              <a:rPr lang="en-GB" dirty="0"/>
              <a:t>Nikolay Sosnin		                 		                         		</a:t>
            </a:r>
            <a:r>
              <a:rPr lang="en-GB" baseline="30000" dirty="0"/>
              <a:t>26</a:t>
            </a:r>
            <a:r>
              <a:rPr lang="en-GB" dirty="0"/>
              <a:t>Al Filtering		                 		                         		31 July 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E77478-063F-4AC4-8F98-CCDE44CD490A}"/>
              </a:ext>
            </a:extLst>
          </p:cNvPr>
          <p:cNvSpPr/>
          <p:nvPr/>
        </p:nvSpPr>
        <p:spPr>
          <a:xfrm>
            <a:off x="7882914" y="60400"/>
            <a:ext cx="914400" cy="9144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Astrophysical Motivation">
            <a:extLst>
              <a:ext uri="{FF2B5EF4-FFF2-40B4-BE49-F238E27FC236}">
                <a16:creationId xmlns:a16="http://schemas.microsoft.com/office/drawing/2014/main" id="{BC6979B0-9F9B-4CD1-8E75-74601ED8C3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0625" y="1043646"/>
            <a:ext cx="11495589" cy="676314"/>
          </a:xfrm>
          <a:prstGeom prst="rect">
            <a:avLst/>
          </a:prstGeom>
        </p:spPr>
        <p:txBody>
          <a:bodyPr/>
          <a:lstStyle/>
          <a:p>
            <a:r>
              <a:rPr lang="en-US" baseline="30000" dirty="0"/>
              <a:t>Summary</a:t>
            </a:r>
            <a:endParaRPr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16E722E-1915-1962-34F4-78E9CE838BD6}"/>
              </a:ext>
            </a:extLst>
          </p:cNvPr>
          <p:cNvSpPr/>
          <p:nvPr/>
        </p:nvSpPr>
        <p:spPr>
          <a:xfrm>
            <a:off x="10014164" y="1129306"/>
            <a:ext cx="1326781" cy="727927"/>
          </a:xfrm>
          <a:prstGeom prst="rect">
            <a:avLst/>
          </a:prstGeom>
          <a:solidFill>
            <a:schemeClr val="bg1"/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Elements heavier than iron are mostly produced via n-capture processes.…">
            <a:extLst>
              <a:ext uri="{FF2B5EF4-FFF2-40B4-BE49-F238E27FC236}">
                <a16:creationId xmlns:a16="http://schemas.microsoft.com/office/drawing/2014/main" id="{F7252501-78F8-A505-20AD-BD3557C1309A}"/>
              </a:ext>
            </a:extLst>
          </p:cNvPr>
          <p:cNvSpPr txBox="1"/>
          <p:nvPr/>
        </p:nvSpPr>
        <p:spPr>
          <a:xfrm>
            <a:off x="10173679" y="1334836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raw trace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EA29C78-CF88-5F00-B5D9-D7839EE750F9}"/>
              </a:ext>
            </a:extLst>
          </p:cNvPr>
          <p:cNvCxnSpPr>
            <a:cxnSpLocks/>
          </p:cNvCxnSpPr>
          <p:nvPr/>
        </p:nvCxnSpPr>
        <p:spPr>
          <a:xfrm flipH="1">
            <a:off x="10665599" y="1940055"/>
            <a:ext cx="16067" cy="677980"/>
          </a:xfrm>
          <a:prstGeom prst="straightConnector1">
            <a:avLst/>
          </a:prstGeom>
          <a:noFill/>
          <a:ln w="76200" cap="flat">
            <a:solidFill>
              <a:schemeClr val="bg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F5A139B-C6FE-4732-B8F6-481F9C8612EB}"/>
              </a:ext>
            </a:extLst>
          </p:cNvPr>
          <p:cNvSpPr/>
          <p:nvPr/>
        </p:nvSpPr>
        <p:spPr>
          <a:xfrm>
            <a:off x="10034483" y="2618035"/>
            <a:ext cx="1326781" cy="727927"/>
          </a:xfrm>
          <a:prstGeom prst="rect">
            <a:avLst/>
          </a:prstGeom>
          <a:solidFill>
            <a:schemeClr val="bg1"/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Elements heavier than iron are mostly produced via n-capture processes.…">
            <a:extLst>
              <a:ext uri="{FF2B5EF4-FFF2-40B4-BE49-F238E27FC236}">
                <a16:creationId xmlns:a16="http://schemas.microsoft.com/office/drawing/2014/main" id="{63197D04-5740-7237-7BE5-4920AFFDC849}"/>
              </a:ext>
            </a:extLst>
          </p:cNvPr>
          <p:cNvSpPr txBox="1"/>
          <p:nvPr/>
        </p:nvSpPr>
        <p:spPr>
          <a:xfrm>
            <a:off x="10193998" y="2823565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2x MA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4BF69-B81A-CD80-6AEB-507309D25301}"/>
              </a:ext>
            </a:extLst>
          </p:cNvPr>
          <p:cNvCxnSpPr>
            <a:cxnSpLocks/>
          </p:cNvCxnSpPr>
          <p:nvPr/>
        </p:nvCxnSpPr>
        <p:spPr>
          <a:xfrm flipH="1">
            <a:off x="9680629" y="3415365"/>
            <a:ext cx="1021356" cy="648450"/>
          </a:xfrm>
          <a:prstGeom prst="straightConnector1">
            <a:avLst/>
          </a:prstGeom>
          <a:noFill/>
          <a:ln w="76200" cap="flat">
            <a:solidFill>
              <a:schemeClr val="bg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6DA7402-5A11-955C-F998-453A1BD13225}"/>
              </a:ext>
            </a:extLst>
          </p:cNvPr>
          <p:cNvCxnSpPr>
            <a:cxnSpLocks/>
          </p:cNvCxnSpPr>
          <p:nvPr/>
        </p:nvCxnSpPr>
        <p:spPr>
          <a:xfrm>
            <a:off x="10685919" y="3415365"/>
            <a:ext cx="1021356" cy="648450"/>
          </a:xfrm>
          <a:prstGeom prst="straightConnector1">
            <a:avLst/>
          </a:prstGeom>
          <a:noFill/>
          <a:ln w="76200" cap="flat">
            <a:solidFill>
              <a:schemeClr val="bg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F54EF7A7-5CED-88F4-88CF-32D39D8AD04E}"/>
              </a:ext>
            </a:extLst>
          </p:cNvPr>
          <p:cNvSpPr/>
          <p:nvPr/>
        </p:nvSpPr>
        <p:spPr>
          <a:xfrm>
            <a:off x="9017238" y="4094598"/>
            <a:ext cx="1326781" cy="727927"/>
          </a:xfrm>
          <a:prstGeom prst="rect">
            <a:avLst/>
          </a:prstGeom>
          <a:solidFill>
            <a:schemeClr val="bg1"/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Elements heavier than iron are mostly produced via n-capture processes.…">
            <a:extLst>
              <a:ext uri="{FF2B5EF4-FFF2-40B4-BE49-F238E27FC236}">
                <a16:creationId xmlns:a16="http://schemas.microsoft.com/office/drawing/2014/main" id="{931F05AD-0727-4D33-9E31-73B98276A84B}"/>
              </a:ext>
            </a:extLst>
          </p:cNvPr>
          <p:cNvSpPr txBox="1"/>
          <p:nvPr/>
        </p:nvSpPr>
        <p:spPr>
          <a:xfrm>
            <a:off x="9176753" y="4300128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high-pass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06F9151-820C-7FA9-79E9-F257C0C275D6}"/>
              </a:ext>
            </a:extLst>
          </p:cNvPr>
          <p:cNvCxnSpPr>
            <a:cxnSpLocks/>
          </p:cNvCxnSpPr>
          <p:nvPr/>
        </p:nvCxnSpPr>
        <p:spPr>
          <a:xfrm>
            <a:off x="9684741" y="4876458"/>
            <a:ext cx="0" cy="484777"/>
          </a:xfrm>
          <a:prstGeom prst="straightConnector1">
            <a:avLst/>
          </a:prstGeom>
          <a:noFill/>
          <a:ln w="76200" cap="flat">
            <a:solidFill>
              <a:schemeClr val="bg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1FB988E0-7B27-BFFA-1990-ACE948BCF33D}"/>
              </a:ext>
            </a:extLst>
          </p:cNvPr>
          <p:cNvSpPr/>
          <p:nvPr/>
        </p:nvSpPr>
        <p:spPr>
          <a:xfrm>
            <a:off x="9017238" y="5402529"/>
            <a:ext cx="1326781" cy="727927"/>
          </a:xfrm>
          <a:prstGeom prst="rect">
            <a:avLst/>
          </a:prstGeom>
          <a:solidFill>
            <a:schemeClr val="bg1"/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Elements heavier than iron are mostly produced via n-capture processes.…">
            <a:extLst>
              <a:ext uri="{FF2B5EF4-FFF2-40B4-BE49-F238E27FC236}">
                <a16:creationId xmlns:a16="http://schemas.microsoft.com/office/drawing/2014/main" id="{F5E22AFD-767C-0D98-621B-AEF35E6B8523}"/>
              </a:ext>
            </a:extLst>
          </p:cNvPr>
          <p:cNvSpPr txBox="1"/>
          <p:nvPr/>
        </p:nvSpPr>
        <p:spPr>
          <a:xfrm>
            <a:off x="9176753" y="5608059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low-pass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6702581-3770-123C-BFFF-21C505F72F31}"/>
              </a:ext>
            </a:extLst>
          </p:cNvPr>
          <p:cNvCxnSpPr>
            <a:cxnSpLocks/>
          </p:cNvCxnSpPr>
          <p:nvPr/>
        </p:nvCxnSpPr>
        <p:spPr>
          <a:xfrm>
            <a:off x="9669167" y="6207347"/>
            <a:ext cx="0" cy="484777"/>
          </a:xfrm>
          <a:prstGeom prst="straightConnector1">
            <a:avLst/>
          </a:prstGeom>
          <a:noFill/>
          <a:ln w="76200" cap="flat">
            <a:solidFill>
              <a:schemeClr val="bg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8993E959-99BD-6DDB-AEF6-6E336B5F3C08}"/>
              </a:ext>
            </a:extLst>
          </p:cNvPr>
          <p:cNvSpPr/>
          <p:nvPr/>
        </p:nvSpPr>
        <p:spPr>
          <a:xfrm>
            <a:off x="8926133" y="6692124"/>
            <a:ext cx="1508991" cy="727927"/>
          </a:xfrm>
          <a:prstGeom prst="rect">
            <a:avLst/>
          </a:prstGeom>
          <a:solidFill>
            <a:schemeClr val="bg1"/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Elements heavier than iron are mostly produced via n-capture processes.…">
            <a:extLst>
              <a:ext uri="{FF2B5EF4-FFF2-40B4-BE49-F238E27FC236}">
                <a16:creationId xmlns:a16="http://schemas.microsoft.com/office/drawing/2014/main" id="{C75B5F0A-7F5D-45A7-A760-6F3DFEBF0F4B}"/>
              </a:ext>
            </a:extLst>
          </p:cNvPr>
          <p:cNvSpPr txBox="1"/>
          <p:nvPr/>
        </p:nvSpPr>
        <p:spPr>
          <a:xfrm>
            <a:off x="8961694" y="6938948"/>
            <a:ext cx="1437871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Differentiator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4148021-8152-359E-7ADF-23439CA6BF81}"/>
              </a:ext>
            </a:extLst>
          </p:cNvPr>
          <p:cNvCxnSpPr>
            <a:cxnSpLocks/>
          </p:cNvCxnSpPr>
          <p:nvPr/>
        </p:nvCxnSpPr>
        <p:spPr>
          <a:xfrm>
            <a:off x="9657705" y="7515278"/>
            <a:ext cx="0" cy="484777"/>
          </a:xfrm>
          <a:prstGeom prst="straightConnector1">
            <a:avLst/>
          </a:prstGeom>
          <a:noFill/>
          <a:ln w="76200" cap="flat">
            <a:solidFill>
              <a:schemeClr val="bg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13B3281D-9E29-93A6-7165-59D356F8D417}"/>
              </a:ext>
            </a:extLst>
          </p:cNvPr>
          <p:cNvSpPr/>
          <p:nvPr/>
        </p:nvSpPr>
        <p:spPr>
          <a:xfrm>
            <a:off x="8799847" y="8051867"/>
            <a:ext cx="1761564" cy="805366"/>
          </a:xfrm>
          <a:prstGeom prst="ellipse">
            <a:avLst/>
          </a:prstGeom>
          <a:solidFill>
            <a:srgbClr val="FFC000"/>
          </a:solidFill>
          <a:ln w="3175" cap="flat">
            <a:solidFill>
              <a:srgbClr val="FFC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Elements heavier than iron are mostly produced via n-capture processes.…">
            <a:extLst>
              <a:ext uri="{FF2B5EF4-FFF2-40B4-BE49-F238E27FC236}">
                <a16:creationId xmlns:a16="http://schemas.microsoft.com/office/drawing/2014/main" id="{6A146754-921F-EF0F-5C89-563617165F12}"/>
              </a:ext>
            </a:extLst>
          </p:cNvPr>
          <p:cNvSpPr txBox="1"/>
          <p:nvPr/>
        </p:nvSpPr>
        <p:spPr>
          <a:xfrm>
            <a:off x="8961693" y="8283487"/>
            <a:ext cx="1437871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Signal time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114A77-8BB6-A7C5-CD5A-02A190622EFF}"/>
              </a:ext>
            </a:extLst>
          </p:cNvPr>
          <p:cNvSpPr/>
          <p:nvPr/>
        </p:nvSpPr>
        <p:spPr>
          <a:xfrm>
            <a:off x="11177821" y="4078864"/>
            <a:ext cx="1326781" cy="727927"/>
          </a:xfrm>
          <a:prstGeom prst="rect">
            <a:avLst/>
          </a:prstGeom>
          <a:solidFill>
            <a:schemeClr val="bg1"/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Elements heavier than iron are mostly produced via n-capture processes.…">
            <a:extLst>
              <a:ext uri="{FF2B5EF4-FFF2-40B4-BE49-F238E27FC236}">
                <a16:creationId xmlns:a16="http://schemas.microsoft.com/office/drawing/2014/main" id="{171023AA-5EAB-F090-E9CF-284C7D0176FA}"/>
              </a:ext>
            </a:extLst>
          </p:cNvPr>
          <p:cNvSpPr txBox="1"/>
          <p:nvPr/>
        </p:nvSpPr>
        <p:spPr>
          <a:xfrm>
            <a:off x="11337336" y="4284394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MWD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D650371-11A8-8533-E7AA-A59D3AB1F17D}"/>
              </a:ext>
            </a:extLst>
          </p:cNvPr>
          <p:cNvCxnSpPr>
            <a:cxnSpLocks/>
          </p:cNvCxnSpPr>
          <p:nvPr/>
        </p:nvCxnSpPr>
        <p:spPr>
          <a:xfrm>
            <a:off x="11845324" y="4860724"/>
            <a:ext cx="0" cy="484777"/>
          </a:xfrm>
          <a:prstGeom prst="straightConnector1">
            <a:avLst/>
          </a:prstGeom>
          <a:noFill/>
          <a:ln w="76200" cap="flat">
            <a:solidFill>
              <a:schemeClr val="bg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F4DBF2B0-8817-4A3E-6F90-8B1BBFEE1D26}"/>
              </a:ext>
            </a:extLst>
          </p:cNvPr>
          <p:cNvSpPr/>
          <p:nvPr/>
        </p:nvSpPr>
        <p:spPr>
          <a:xfrm>
            <a:off x="11177821" y="5386795"/>
            <a:ext cx="1326781" cy="727927"/>
          </a:xfrm>
          <a:prstGeom prst="rect">
            <a:avLst/>
          </a:prstGeom>
          <a:solidFill>
            <a:schemeClr val="bg1"/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Elements heavier than iron are mostly produced via n-capture processes.…">
            <a:extLst>
              <a:ext uri="{FF2B5EF4-FFF2-40B4-BE49-F238E27FC236}">
                <a16:creationId xmlns:a16="http://schemas.microsoft.com/office/drawing/2014/main" id="{F6D8EE11-2636-6DC3-2D8B-3B4075364AE3}"/>
              </a:ext>
            </a:extLst>
          </p:cNvPr>
          <p:cNvSpPr txBox="1"/>
          <p:nvPr/>
        </p:nvSpPr>
        <p:spPr>
          <a:xfrm>
            <a:off x="11337336" y="5592325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MA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81248EA-6E62-52AA-2504-60B200620A97}"/>
              </a:ext>
            </a:extLst>
          </p:cNvPr>
          <p:cNvCxnSpPr>
            <a:cxnSpLocks/>
          </p:cNvCxnSpPr>
          <p:nvPr/>
        </p:nvCxnSpPr>
        <p:spPr>
          <a:xfrm>
            <a:off x="11829750" y="6191613"/>
            <a:ext cx="0" cy="484777"/>
          </a:xfrm>
          <a:prstGeom prst="straightConnector1">
            <a:avLst/>
          </a:prstGeom>
          <a:noFill/>
          <a:ln w="76200" cap="flat">
            <a:solidFill>
              <a:schemeClr val="bg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DE245AD3-7F11-673A-C8EF-4B113D87CC78}"/>
              </a:ext>
            </a:extLst>
          </p:cNvPr>
          <p:cNvSpPr/>
          <p:nvPr/>
        </p:nvSpPr>
        <p:spPr>
          <a:xfrm>
            <a:off x="10937507" y="8033125"/>
            <a:ext cx="1761564" cy="805366"/>
          </a:xfrm>
          <a:prstGeom prst="ellipse">
            <a:avLst/>
          </a:prstGeom>
          <a:solidFill>
            <a:srgbClr val="FFC000"/>
          </a:solidFill>
          <a:ln w="3175" cap="flat">
            <a:solidFill>
              <a:srgbClr val="FFC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Elements heavier than iron are mostly produced via n-capture processes.…">
            <a:extLst>
              <a:ext uri="{FF2B5EF4-FFF2-40B4-BE49-F238E27FC236}">
                <a16:creationId xmlns:a16="http://schemas.microsoft.com/office/drawing/2014/main" id="{4C3AF138-A890-45C9-6A5E-ABC99C6E7FBD}"/>
              </a:ext>
            </a:extLst>
          </p:cNvPr>
          <p:cNvSpPr txBox="1"/>
          <p:nvPr/>
        </p:nvSpPr>
        <p:spPr>
          <a:xfrm>
            <a:off x="11099353" y="8264745"/>
            <a:ext cx="1437871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Amplitude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198DFD7-5672-E528-D5A1-66D8AA282B20}"/>
              </a:ext>
            </a:extLst>
          </p:cNvPr>
          <p:cNvSpPr/>
          <p:nvPr/>
        </p:nvSpPr>
        <p:spPr>
          <a:xfrm>
            <a:off x="11166360" y="6679099"/>
            <a:ext cx="1326781" cy="727927"/>
          </a:xfrm>
          <a:prstGeom prst="rect">
            <a:avLst/>
          </a:prstGeom>
          <a:solidFill>
            <a:schemeClr val="bg1"/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Elements heavier than iron are mostly produced via n-capture processes.…">
            <a:extLst>
              <a:ext uri="{FF2B5EF4-FFF2-40B4-BE49-F238E27FC236}">
                <a16:creationId xmlns:a16="http://schemas.microsoft.com/office/drawing/2014/main" id="{2193EF84-9C13-1A49-3415-9BD15D5AB4F3}"/>
              </a:ext>
            </a:extLst>
          </p:cNvPr>
          <p:cNvSpPr txBox="1"/>
          <p:nvPr/>
        </p:nvSpPr>
        <p:spPr>
          <a:xfrm>
            <a:off x="11325875" y="6884629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Baseline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AFC1489-E31F-A234-D5F6-D9F1A4C33A16}"/>
              </a:ext>
            </a:extLst>
          </p:cNvPr>
          <p:cNvCxnSpPr>
            <a:cxnSpLocks/>
          </p:cNvCxnSpPr>
          <p:nvPr/>
        </p:nvCxnSpPr>
        <p:spPr>
          <a:xfrm>
            <a:off x="11818289" y="7483917"/>
            <a:ext cx="0" cy="484777"/>
          </a:xfrm>
          <a:prstGeom prst="straightConnector1">
            <a:avLst/>
          </a:prstGeom>
          <a:noFill/>
          <a:ln w="76200" cap="flat">
            <a:solidFill>
              <a:schemeClr val="bg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51" name="Picture 50">
            <a:extLst>
              <a:ext uri="{FF2B5EF4-FFF2-40B4-BE49-F238E27FC236}">
                <a16:creationId xmlns:a16="http://schemas.microsoft.com/office/drawing/2014/main" id="{F03CB9BD-7D28-328F-BB29-434770D0B0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238" y="2351776"/>
            <a:ext cx="8812973" cy="3940208"/>
          </a:xfrm>
          <a:prstGeom prst="rect">
            <a:avLst/>
          </a:prstGeom>
        </p:spPr>
      </p:pic>
      <p:sp>
        <p:nvSpPr>
          <p:cNvPr id="52" name="Elements heavier than iron are mostly produced via n-capture processes.…">
            <a:extLst>
              <a:ext uri="{FF2B5EF4-FFF2-40B4-BE49-F238E27FC236}">
                <a16:creationId xmlns:a16="http://schemas.microsoft.com/office/drawing/2014/main" id="{50052B43-1562-E7A6-57D5-DF0DDC714639}"/>
              </a:ext>
            </a:extLst>
          </p:cNvPr>
          <p:cNvSpPr txBox="1"/>
          <p:nvPr/>
        </p:nvSpPr>
        <p:spPr>
          <a:xfrm>
            <a:off x="1551295" y="5386795"/>
            <a:ext cx="3003817" cy="4179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The dreadful gamma flash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341EFBB-E411-5E5E-A2EC-D89BBAC0A6D6}"/>
              </a:ext>
            </a:extLst>
          </p:cNvPr>
          <p:cNvCxnSpPr/>
          <p:nvPr/>
        </p:nvCxnSpPr>
        <p:spPr>
          <a:xfrm flipH="1">
            <a:off x="1651160" y="1940345"/>
            <a:ext cx="452092" cy="578223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4" name="Elements heavier than iron are mostly produced via n-capture processes.…">
            <a:extLst>
              <a:ext uri="{FF2B5EF4-FFF2-40B4-BE49-F238E27FC236}">
                <a16:creationId xmlns:a16="http://schemas.microsoft.com/office/drawing/2014/main" id="{DFAF23EC-0C4A-84F5-8FBC-90067F2EEC58}"/>
              </a:ext>
            </a:extLst>
          </p:cNvPr>
          <p:cNvSpPr txBox="1"/>
          <p:nvPr/>
        </p:nvSpPr>
        <p:spPr>
          <a:xfrm>
            <a:off x="1098586" y="1606001"/>
            <a:ext cx="3003817" cy="4179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Mission: get signals here</a:t>
            </a:r>
          </a:p>
        </p:txBody>
      </p:sp>
      <p:sp>
        <p:nvSpPr>
          <p:cNvPr id="55" name="Elements heavier than iron are mostly produced via n-capture processes.…">
            <a:extLst>
              <a:ext uri="{FF2B5EF4-FFF2-40B4-BE49-F238E27FC236}">
                <a16:creationId xmlns:a16="http://schemas.microsoft.com/office/drawing/2014/main" id="{F69ED5CA-AA5B-9729-03C9-C1A752D4F78B}"/>
              </a:ext>
            </a:extLst>
          </p:cNvPr>
          <p:cNvSpPr txBox="1"/>
          <p:nvPr/>
        </p:nvSpPr>
        <p:spPr>
          <a:xfrm>
            <a:off x="2453487" y="3564756"/>
            <a:ext cx="3003817" cy="4179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Pulser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E2864935-1307-B974-6B59-E9020DB0E735}"/>
              </a:ext>
            </a:extLst>
          </p:cNvPr>
          <p:cNvCxnSpPr>
            <a:cxnSpLocks/>
          </p:cNvCxnSpPr>
          <p:nvPr/>
        </p:nvCxnSpPr>
        <p:spPr>
          <a:xfrm flipH="1" flipV="1">
            <a:off x="2449003" y="2717767"/>
            <a:ext cx="203507" cy="739426"/>
          </a:xfrm>
          <a:prstGeom prst="straightConnector1">
            <a:avLst/>
          </a:prstGeom>
          <a:noFill/>
          <a:ln w="57150" cap="flat">
            <a:solidFill>
              <a:schemeClr val="bg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59454630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UoE_Stacked Logo_Black.png" descr="UoE_Stacked Logo_Blac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62" y="124479"/>
            <a:ext cx="2809466" cy="6741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ERC.jpeg" descr="ERC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3541" y="128241"/>
            <a:ext cx="1793621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cern_logo.jpg" descr="cern_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80534" y="90141"/>
            <a:ext cx="870035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ntof-logo-white.png" descr="ntof-logo-whit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7314" y="60049"/>
            <a:ext cx="1302159" cy="802998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0E6389E-A076-4A4B-ABFC-8C2AF930718E}"/>
              </a:ext>
            </a:extLst>
          </p:cNvPr>
          <p:cNvSpPr/>
          <p:nvPr/>
        </p:nvSpPr>
        <p:spPr>
          <a:xfrm>
            <a:off x="113165" y="9261751"/>
            <a:ext cx="12853997" cy="4572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Ruchi Garg                                                77,78Se(n,𝛾) Measurement - Part I                                                26 Nov 2020">
            <a:extLst>
              <a:ext uri="{FF2B5EF4-FFF2-40B4-BE49-F238E27FC236}">
                <a16:creationId xmlns:a16="http://schemas.microsoft.com/office/drawing/2014/main" id="{6D07FA30-2859-4835-9236-92773C316D8E}"/>
              </a:ext>
            </a:extLst>
          </p:cNvPr>
          <p:cNvSpPr txBox="1"/>
          <p:nvPr/>
        </p:nvSpPr>
        <p:spPr>
          <a:xfrm>
            <a:off x="113165" y="9399444"/>
            <a:ext cx="12778470" cy="308609"/>
          </a:xfrm>
          <a:prstGeom prst="rect">
            <a:avLst/>
          </a:prstGeom>
          <a:ln w="6350">
            <a:solidFill>
              <a:schemeClr val="accent1">
                <a:lumOff val="12058"/>
              </a:schemeClr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746" tIns="20746" rIns="20746" bIns="20746"/>
          <a:lstStyle>
            <a:lvl1pPr algn="ctr"/>
          </a:lstStyle>
          <a:p>
            <a:r>
              <a:rPr lang="en-GB" dirty="0"/>
              <a:t>Nikolay Sosnin		                 		                         		</a:t>
            </a:r>
            <a:r>
              <a:rPr lang="en-GB" baseline="30000" dirty="0"/>
              <a:t>26</a:t>
            </a:r>
            <a:r>
              <a:rPr lang="en-GB" dirty="0"/>
              <a:t>Al Filtering		                 		                         		31 July 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E77478-063F-4AC4-8F98-CCDE44CD490A}"/>
              </a:ext>
            </a:extLst>
          </p:cNvPr>
          <p:cNvSpPr/>
          <p:nvPr/>
        </p:nvSpPr>
        <p:spPr>
          <a:xfrm>
            <a:off x="7882914" y="60400"/>
            <a:ext cx="914400" cy="9144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Astrophysical Motivation">
            <a:extLst>
              <a:ext uri="{FF2B5EF4-FFF2-40B4-BE49-F238E27FC236}">
                <a16:creationId xmlns:a16="http://schemas.microsoft.com/office/drawing/2014/main" id="{BC6979B0-9F9B-4CD1-8E75-74601ED8C3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0625" y="1043646"/>
            <a:ext cx="11495589" cy="676314"/>
          </a:xfrm>
          <a:prstGeom prst="rect">
            <a:avLst/>
          </a:prstGeom>
        </p:spPr>
        <p:txBody>
          <a:bodyPr/>
          <a:lstStyle/>
          <a:p>
            <a:r>
              <a:rPr lang="en-US" baseline="30000" dirty="0" err="1"/>
              <a:t>n_TOF</a:t>
            </a:r>
            <a:r>
              <a:rPr lang="en-US" baseline="30000" dirty="0"/>
              <a:t> Data</a:t>
            </a:r>
            <a:endParaRPr dirty="0"/>
          </a:p>
        </p:txBody>
      </p:sp>
      <p:pic>
        <p:nvPicPr>
          <p:cNvPr id="6" name="Picture 5" descr="A yellow and black sign&#10;&#10;Description automatically generated">
            <a:extLst>
              <a:ext uri="{FF2B5EF4-FFF2-40B4-BE49-F238E27FC236}">
                <a16:creationId xmlns:a16="http://schemas.microsoft.com/office/drawing/2014/main" id="{70DDCC0C-AAB2-7DAB-6B1A-F7EC5A43C86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68" y="2276052"/>
            <a:ext cx="666003" cy="666003"/>
          </a:xfrm>
          <a:prstGeom prst="rect">
            <a:avLst/>
          </a:prstGeom>
        </p:spPr>
      </p:pic>
      <p:cxnSp>
        <p:nvCxnSpPr>
          <p:cNvPr id="41" name="Connector: Curved 40">
            <a:extLst>
              <a:ext uri="{FF2B5EF4-FFF2-40B4-BE49-F238E27FC236}">
                <a16:creationId xmlns:a16="http://schemas.microsoft.com/office/drawing/2014/main" id="{26526E59-E1ED-656E-B82E-3EA087501681}"/>
              </a:ext>
            </a:extLst>
          </p:cNvPr>
          <p:cNvCxnSpPr>
            <a:cxnSpLocks/>
          </p:cNvCxnSpPr>
          <p:nvPr/>
        </p:nvCxnSpPr>
        <p:spPr>
          <a:xfrm rot="8040000" flipH="1" flipV="1">
            <a:off x="1698823" y="2252707"/>
            <a:ext cx="712694" cy="712694"/>
          </a:xfrm>
          <a:prstGeom prst="curvedConnector3">
            <a:avLst/>
          </a:prstGeom>
          <a:noFill/>
          <a:ln w="57150" cap="flat">
            <a:solidFill>
              <a:srgbClr val="FF000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2" name="Elements heavier than iron are mostly produced via n-capture processes.…">
            <a:extLst>
              <a:ext uri="{FF2B5EF4-FFF2-40B4-BE49-F238E27FC236}">
                <a16:creationId xmlns:a16="http://schemas.microsoft.com/office/drawing/2014/main" id="{E41B18A3-F2F4-6C14-926D-FF9DDD70FA75}"/>
              </a:ext>
            </a:extLst>
          </p:cNvPr>
          <p:cNvSpPr txBox="1"/>
          <p:nvPr/>
        </p:nvSpPr>
        <p:spPr>
          <a:xfrm>
            <a:off x="1430271" y="2191910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α/p/t/</a:t>
            </a:r>
            <a:r>
              <a:rPr lang="el-GR" sz="1800" spc="-1" dirty="0">
                <a:latin typeface="Trebuchet MS" panose="020B0603020202020204" pitchFamily="34" charset="0"/>
              </a:rPr>
              <a:t>γ</a:t>
            </a:r>
            <a:r>
              <a:rPr lang="en-US" sz="1800" spc="-1" dirty="0">
                <a:latin typeface="Trebuchet MS" panose="020B0603020202020204" pitchFamily="34" charset="0"/>
              </a:rPr>
              <a:t>…</a:t>
            </a:r>
          </a:p>
        </p:txBody>
      </p:sp>
      <p:sp>
        <p:nvSpPr>
          <p:cNvPr id="44" name="Elements heavier than iron are mostly produced via n-capture processes.…">
            <a:extLst>
              <a:ext uri="{FF2B5EF4-FFF2-40B4-BE49-F238E27FC236}">
                <a16:creationId xmlns:a16="http://schemas.microsoft.com/office/drawing/2014/main" id="{3949E9CC-268B-4AFC-D2E7-F94B976FEC1B}"/>
              </a:ext>
            </a:extLst>
          </p:cNvPr>
          <p:cNvSpPr txBox="1"/>
          <p:nvPr/>
        </p:nvSpPr>
        <p:spPr>
          <a:xfrm>
            <a:off x="764268" y="2919794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Source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99DC6B8-38D7-BEF1-6A6E-D39F4E84FADD}"/>
              </a:ext>
            </a:extLst>
          </p:cNvPr>
          <p:cNvSpPr/>
          <p:nvPr/>
        </p:nvSpPr>
        <p:spPr>
          <a:xfrm>
            <a:off x="2640101" y="2272553"/>
            <a:ext cx="1326781" cy="727927"/>
          </a:xfrm>
          <a:prstGeom prst="rect">
            <a:avLst/>
          </a:prstGeom>
          <a:solidFill>
            <a:schemeClr val="bg1"/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Elements heavier than iron are mostly produced via n-capture processes.…">
            <a:extLst>
              <a:ext uri="{FF2B5EF4-FFF2-40B4-BE49-F238E27FC236}">
                <a16:creationId xmlns:a16="http://schemas.microsoft.com/office/drawing/2014/main" id="{CC1C7B53-7D8B-5C3B-B2A7-D34E9864E939}"/>
              </a:ext>
            </a:extLst>
          </p:cNvPr>
          <p:cNvSpPr txBox="1"/>
          <p:nvPr/>
        </p:nvSpPr>
        <p:spPr>
          <a:xfrm>
            <a:off x="2842197" y="2555785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Detector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71DEB95-D43E-5DC2-AA1F-15A2086D60A7}"/>
              </a:ext>
            </a:extLst>
          </p:cNvPr>
          <p:cNvCxnSpPr>
            <a:cxnSpLocks/>
          </p:cNvCxnSpPr>
          <p:nvPr/>
        </p:nvCxnSpPr>
        <p:spPr>
          <a:xfrm flipV="1">
            <a:off x="4047938" y="2636516"/>
            <a:ext cx="3834976" cy="5108"/>
          </a:xfrm>
          <a:prstGeom prst="straightConnector1">
            <a:avLst/>
          </a:prstGeom>
          <a:noFill/>
          <a:ln w="76200" cap="flat">
            <a:solidFill>
              <a:schemeClr val="bg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7ADF7491-5D61-10BC-9322-E94E96DAFE2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0858" y="3138173"/>
            <a:ext cx="4249271" cy="1887539"/>
          </a:xfrm>
          <a:prstGeom prst="rect">
            <a:avLst/>
          </a:prstGeom>
        </p:spPr>
      </p:pic>
      <p:sp>
        <p:nvSpPr>
          <p:cNvPr id="8" name="Elements heavier than iron are mostly produced via n-capture processes.…">
            <a:extLst>
              <a:ext uri="{FF2B5EF4-FFF2-40B4-BE49-F238E27FC236}">
                <a16:creationId xmlns:a16="http://schemas.microsoft.com/office/drawing/2014/main" id="{467AD5A3-1D8A-C0C5-2AFF-982F469BE593}"/>
              </a:ext>
            </a:extLst>
          </p:cNvPr>
          <p:cNvSpPr txBox="1"/>
          <p:nvPr/>
        </p:nvSpPr>
        <p:spPr>
          <a:xfrm>
            <a:off x="6768947" y="5104585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Time</a:t>
            </a:r>
          </a:p>
        </p:txBody>
      </p:sp>
      <p:sp>
        <p:nvSpPr>
          <p:cNvPr id="9" name="Elements heavier than iron are mostly produced via n-capture processes.…">
            <a:extLst>
              <a:ext uri="{FF2B5EF4-FFF2-40B4-BE49-F238E27FC236}">
                <a16:creationId xmlns:a16="http://schemas.microsoft.com/office/drawing/2014/main" id="{6E58EF62-FA88-8046-3678-386AF231C070}"/>
              </a:ext>
            </a:extLst>
          </p:cNvPr>
          <p:cNvSpPr txBox="1"/>
          <p:nvPr/>
        </p:nvSpPr>
        <p:spPr>
          <a:xfrm rot="16200000">
            <a:off x="2799616" y="3721683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Voltage</a:t>
            </a:r>
          </a:p>
        </p:txBody>
      </p:sp>
    </p:spTree>
    <p:extLst>
      <p:ext uri="{BB962C8B-B14F-4D97-AF65-F5344CB8AC3E}">
        <p14:creationId xmlns:p14="http://schemas.microsoft.com/office/powerpoint/2010/main" val="21557467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UoE_Stacked Logo_Black.png" descr="UoE_Stacked Logo_Blac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62" y="124479"/>
            <a:ext cx="2809466" cy="6741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ERC.jpeg" descr="ERC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3541" y="128241"/>
            <a:ext cx="1793621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cern_logo.jpg" descr="cern_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80534" y="90141"/>
            <a:ext cx="870035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ntof-logo-white.png" descr="ntof-logo-whit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7314" y="60049"/>
            <a:ext cx="1302159" cy="802998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0E6389E-A076-4A4B-ABFC-8C2AF930718E}"/>
              </a:ext>
            </a:extLst>
          </p:cNvPr>
          <p:cNvSpPr/>
          <p:nvPr/>
        </p:nvSpPr>
        <p:spPr>
          <a:xfrm>
            <a:off x="113165" y="9261751"/>
            <a:ext cx="12853997" cy="4572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Ruchi Garg                                                77,78Se(n,𝛾) Measurement - Part I                                                26 Nov 2020">
            <a:extLst>
              <a:ext uri="{FF2B5EF4-FFF2-40B4-BE49-F238E27FC236}">
                <a16:creationId xmlns:a16="http://schemas.microsoft.com/office/drawing/2014/main" id="{6D07FA30-2859-4835-9236-92773C316D8E}"/>
              </a:ext>
            </a:extLst>
          </p:cNvPr>
          <p:cNvSpPr txBox="1"/>
          <p:nvPr/>
        </p:nvSpPr>
        <p:spPr>
          <a:xfrm>
            <a:off x="113165" y="9399444"/>
            <a:ext cx="12778470" cy="308609"/>
          </a:xfrm>
          <a:prstGeom prst="rect">
            <a:avLst/>
          </a:prstGeom>
          <a:ln w="6350">
            <a:solidFill>
              <a:schemeClr val="accent1">
                <a:lumOff val="12058"/>
              </a:schemeClr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746" tIns="20746" rIns="20746" bIns="20746"/>
          <a:lstStyle>
            <a:lvl1pPr algn="ctr"/>
          </a:lstStyle>
          <a:p>
            <a:r>
              <a:rPr lang="en-GB" dirty="0"/>
              <a:t>Nikolay Sosnin		                 		                         		</a:t>
            </a:r>
            <a:r>
              <a:rPr lang="en-GB" baseline="30000" dirty="0"/>
              <a:t>26</a:t>
            </a:r>
            <a:r>
              <a:rPr lang="en-GB" dirty="0"/>
              <a:t>Al Filtering		                 		                         		31 July 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E77478-063F-4AC4-8F98-CCDE44CD490A}"/>
              </a:ext>
            </a:extLst>
          </p:cNvPr>
          <p:cNvSpPr/>
          <p:nvPr/>
        </p:nvSpPr>
        <p:spPr>
          <a:xfrm>
            <a:off x="7882914" y="60400"/>
            <a:ext cx="914400" cy="9144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Astrophysical Motivation">
            <a:extLst>
              <a:ext uri="{FF2B5EF4-FFF2-40B4-BE49-F238E27FC236}">
                <a16:creationId xmlns:a16="http://schemas.microsoft.com/office/drawing/2014/main" id="{BC6979B0-9F9B-4CD1-8E75-74601ED8C3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0625" y="1043646"/>
            <a:ext cx="11495589" cy="676314"/>
          </a:xfrm>
          <a:prstGeom prst="rect">
            <a:avLst/>
          </a:prstGeom>
        </p:spPr>
        <p:txBody>
          <a:bodyPr/>
          <a:lstStyle/>
          <a:p>
            <a:r>
              <a:rPr lang="en-US" baseline="30000" dirty="0" err="1"/>
              <a:t>n_TOF</a:t>
            </a:r>
            <a:r>
              <a:rPr lang="en-US" baseline="30000" dirty="0"/>
              <a:t> Data</a:t>
            </a:r>
            <a:endParaRPr dirty="0"/>
          </a:p>
        </p:txBody>
      </p:sp>
      <p:pic>
        <p:nvPicPr>
          <p:cNvPr id="6" name="Picture 5" descr="A yellow and black sign&#10;&#10;Description automatically generated">
            <a:extLst>
              <a:ext uri="{FF2B5EF4-FFF2-40B4-BE49-F238E27FC236}">
                <a16:creationId xmlns:a16="http://schemas.microsoft.com/office/drawing/2014/main" id="{70DDCC0C-AAB2-7DAB-6B1A-F7EC5A43C86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68" y="2276052"/>
            <a:ext cx="666003" cy="666003"/>
          </a:xfrm>
          <a:prstGeom prst="rect">
            <a:avLst/>
          </a:prstGeom>
        </p:spPr>
      </p:pic>
      <p:cxnSp>
        <p:nvCxnSpPr>
          <p:cNvPr id="41" name="Connector: Curved 40">
            <a:extLst>
              <a:ext uri="{FF2B5EF4-FFF2-40B4-BE49-F238E27FC236}">
                <a16:creationId xmlns:a16="http://schemas.microsoft.com/office/drawing/2014/main" id="{26526E59-E1ED-656E-B82E-3EA087501681}"/>
              </a:ext>
            </a:extLst>
          </p:cNvPr>
          <p:cNvCxnSpPr>
            <a:cxnSpLocks/>
          </p:cNvCxnSpPr>
          <p:nvPr/>
        </p:nvCxnSpPr>
        <p:spPr>
          <a:xfrm rot="8040000" flipH="1" flipV="1">
            <a:off x="1698823" y="2252707"/>
            <a:ext cx="712694" cy="712694"/>
          </a:xfrm>
          <a:prstGeom prst="curvedConnector3">
            <a:avLst/>
          </a:prstGeom>
          <a:noFill/>
          <a:ln w="57150" cap="flat">
            <a:solidFill>
              <a:srgbClr val="FF000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2" name="Elements heavier than iron are mostly produced via n-capture processes.…">
            <a:extLst>
              <a:ext uri="{FF2B5EF4-FFF2-40B4-BE49-F238E27FC236}">
                <a16:creationId xmlns:a16="http://schemas.microsoft.com/office/drawing/2014/main" id="{E41B18A3-F2F4-6C14-926D-FF9DDD70FA75}"/>
              </a:ext>
            </a:extLst>
          </p:cNvPr>
          <p:cNvSpPr txBox="1"/>
          <p:nvPr/>
        </p:nvSpPr>
        <p:spPr>
          <a:xfrm>
            <a:off x="1430271" y="2191910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α/p/t/</a:t>
            </a:r>
            <a:r>
              <a:rPr lang="el-GR" sz="1800" spc="-1" dirty="0">
                <a:latin typeface="Trebuchet MS" panose="020B0603020202020204" pitchFamily="34" charset="0"/>
              </a:rPr>
              <a:t>γ</a:t>
            </a:r>
            <a:r>
              <a:rPr lang="en-US" sz="1800" spc="-1" dirty="0">
                <a:latin typeface="Trebuchet MS" panose="020B0603020202020204" pitchFamily="34" charset="0"/>
              </a:rPr>
              <a:t>…</a:t>
            </a:r>
          </a:p>
        </p:txBody>
      </p:sp>
      <p:sp>
        <p:nvSpPr>
          <p:cNvPr id="44" name="Elements heavier than iron are mostly produced via n-capture processes.…">
            <a:extLst>
              <a:ext uri="{FF2B5EF4-FFF2-40B4-BE49-F238E27FC236}">
                <a16:creationId xmlns:a16="http://schemas.microsoft.com/office/drawing/2014/main" id="{3949E9CC-268B-4AFC-D2E7-F94B976FEC1B}"/>
              </a:ext>
            </a:extLst>
          </p:cNvPr>
          <p:cNvSpPr txBox="1"/>
          <p:nvPr/>
        </p:nvSpPr>
        <p:spPr>
          <a:xfrm>
            <a:off x="764268" y="2919794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Source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99DC6B8-38D7-BEF1-6A6E-D39F4E84FADD}"/>
              </a:ext>
            </a:extLst>
          </p:cNvPr>
          <p:cNvSpPr/>
          <p:nvPr/>
        </p:nvSpPr>
        <p:spPr>
          <a:xfrm>
            <a:off x="2640101" y="2272553"/>
            <a:ext cx="1326781" cy="727927"/>
          </a:xfrm>
          <a:prstGeom prst="rect">
            <a:avLst/>
          </a:prstGeom>
          <a:solidFill>
            <a:schemeClr val="bg1"/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Elements heavier than iron are mostly produced via n-capture processes.…">
            <a:extLst>
              <a:ext uri="{FF2B5EF4-FFF2-40B4-BE49-F238E27FC236}">
                <a16:creationId xmlns:a16="http://schemas.microsoft.com/office/drawing/2014/main" id="{CC1C7B53-7D8B-5C3B-B2A7-D34E9864E939}"/>
              </a:ext>
            </a:extLst>
          </p:cNvPr>
          <p:cNvSpPr txBox="1"/>
          <p:nvPr/>
        </p:nvSpPr>
        <p:spPr>
          <a:xfrm>
            <a:off x="2842197" y="2555785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Detector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71DEB95-D43E-5DC2-AA1F-15A2086D60A7}"/>
              </a:ext>
            </a:extLst>
          </p:cNvPr>
          <p:cNvCxnSpPr>
            <a:cxnSpLocks/>
          </p:cNvCxnSpPr>
          <p:nvPr/>
        </p:nvCxnSpPr>
        <p:spPr>
          <a:xfrm flipV="1">
            <a:off x="4047938" y="2636516"/>
            <a:ext cx="3834976" cy="5108"/>
          </a:xfrm>
          <a:prstGeom prst="straightConnector1">
            <a:avLst/>
          </a:prstGeom>
          <a:noFill/>
          <a:ln w="76200" cap="flat">
            <a:solidFill>
              <a:schemeClr val="bg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7ADF7491-5D61-10BC-9322-E94E96DAFE2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0858" y="3138173"/>
            <a:ext cx="4249271" cy="1887539"/>
          </a:xfrm>
          <a:prstGeom prst="rect">
            <a:avLst/>
          </a:prstGeom>
        </p:spPr>
      </p:pic>
      <p:sp>
        <p:nvSpPr>
          <p:cNvPr id="8" name="Elements heavier than iron are mostly produced via n-capture processes.…">
            <a:extLst>
              <a:ext uri="{FF2B5EF4-FFF2-40B4-BE49-F238E27FC236}">
                <a16:creationId xmlns:a16="http://schemas.microsoft.com/office/drawing/2014/main" id="{467AD5A3-1D8A-C0C5-2AFF-982F469BE593}"/>
              </a:ext>
            </a:extLst>
          </p:cNvPr>
          <p:cNvSpPr txBox="1"/>
          <p:nvPr/>
        </p:nvSpPr>
        <p:spPr>
          <a:xfrm>
            <a:off x="6768947" y="5104585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Time</a:t>
            </a:r>
          </a:p>
        </p:txBody>
      </p:sp>
      <p:sp>
        <p:nvSpPr>
          <p:cNvPr id="9" name="Elements heavier than iron are mostly produced via n-capture processes.…">
            <a:extLst>
              <a:ext uri="{FF2B5EF4-FFF2-40B4-BE49-F238E27FC236}">
                <a16:creationId xmlns:a16="http://schemas.microsoft.com/office/drawing/2014/main" id="{6E58EF62-FA88-8046-3678-386AF231C070}"/>
              </a:ext>
            </a:extLst>
          </p:cNvPr>
          <p:cNvSpPr txBox="1"/>
          <p:nvPr/>
        </p:nvSpPr>
        <p:spPr>
          <a:xfrm rot="16200000">
            <a:off x="2799616" y="3721683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Voltage</a:t>
            </a:r>
          </a:p>
        </p:txBody>
      </p:sp>
      <p:pic>
        <p:nvPicPr>
          <p:cNvPr id="5" name="Picture 4" descr="A close-up of a circuit board&#10;&#10;Description automatically generated">
            <a:extLst>
              <a:ext uri="{FF2B5EF4-FFF2-40B4-BE49-F238E27FC236}">
                <a16:creationId xmlns:a16="http://schemas.microsoft.com/office/drawing/2014/main" id="{F71DBD01-A904-C63F-D9F0-C2DED7047E5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114" y="1108076"/>
            <a:ext cx="1302160" cy="3205317"/>
          </a:xfrm>
          <a:prstGeom prst="rect">
            <a:avLst/>
          </a:prstGeom>
        </p:spPr>
      </p:pic>
      <p:sp>
        <p:nvSpPr>
          <p:cNvPr id="10" name="Elements heavier than iron are mostly produced via n-capture processes.…">
            <a:extLst>
              <a:ext uri="{FF2B5EF4-FFF2-40B4-BE49-F238E27FC236}">
                <a16:creationId xmlns:a16="http://schemas.microsoft.com/office/drawing/2014/main" id="{7261E0B6-8AA0-FE77-EDF2-A4061FC273F1}"/>
              </a:ext>
            </a:extLst>
          </p:cNvPr>
          <p:cNvSpPr txBox="1"/>
          <p:nvPr/>
        </p:nvSpPr>
        <p:spPr>
          <a:xfrm>
            <a:off x="8051521" y="4293326"/>
            <a:ext cx="2793743" cy="792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Analog-to-Digital  converter (ADC)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in data acquisition (DAQ)</a:t>
            </a:r>
          </a:p>
        </p:txBody>
      </p:sp>
    </p:spTree>
    <p:extLst>
      <p:ext uri="{BB962C8B-B14F-4D97-AF65-F5344CB8AC3E}">
        <p14:creationId xmlns:p14="http://schemas.microsoft.com/office/powerpoint/2010/main" val="55000687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UoE_Stacked Logo_Black.png" descr="UoE_Stacked Logo_Blac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62" y="124479"/>
            <a:ext cx="2809466" cy="6741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ERC.jpeg" descr="ERC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3541" y="128241"/>
            <a:ext cx="1793621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cern_logo.jpg" descr="cern_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80534" y="90141"/>
            <a:ext cx="870035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ntof-logo-white.png" descr="ntof-logo-whit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7314" y="60049"/>
            <a:ext cx="1302159" cy="802998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0E6389E-A076-4A4B-ABFC-8C2AF930718E}"/>
              </a:ext>
            </a:extLst>
          </p:cNvPr>
          <p:cNvSpPr/>
          <p:nvPr/>
        </p:nvSpPr>
        <p:spPr>
          <a:xfrm>
            <a:off x="113165" y="9261751"/>
            <a:ext cx="12853997" cy="4572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Ruchi Garg                                                77,78Se(n,𝛾) Measurement - Part I                                                26 Nov 2020">
            <a:extLst>
              <a:ext uri="{FF2B5EF4-FFF2-40B4-BE49-F238E27FC236}">
                <a16:creationId xmlns:a16="http://schemas.microsoft.com/office/drawing/2014/main" id="{6D07FA30-2859-4835-9236-92773C316D8E}"/>
              </a:ext>
            </a:extLst>
          </p:cNvPr>
          <p:cNvSpPr txBox="1"/>
          <p:nvPr/>
        </p:nvSpPr>
        <p:spPr>
          <a:xfrm>
            <a:off x="113165" y="9399444"/>
            <a:ext cx="12778470" cy="308609"/>
          </a:xfrm>
          <a:prstGeom prst="rect">
            <a:avLst/>
          </a:prstGeom>
          <a:ln w="6350">
            <a:solidFill>
              <a:schemeClr val="accent1">
                <a:lumOff val="12058"/>
              </a:schemeClr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746" tIns="20746" rIns="20746" bIns="20746"/>
          <a:lstStyle>
            <a:lvl1pPr algn="ctr"/>
          </a:lstStyle>
          <a:p>
            <a:r>
              <a:rPr lang="en-GB" dirty="0"/>
              <a:t>Nikolay Sosnin		                 		                         		</a:t>
            </a:r>
            <a:r>
              <a:rPr lang="en-GB" baseline="30000" dirty="0"/>
              <a:t>26</a:t>
            </a:r>
            <a:r>
              <a:rPr lang="en-GB" dirty="0"/>
              <a:t>Al Filtering		                 		                         		31 July 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E77478-063F-4AC4-8F98-CCDE44CD490A}"/>
              </a:ext>
            </a:extLst>
          </p:cNvPr>
          <p:cNvSpPr/>
          <p:nvPr/>
        </p:nvSpPr>
        <p:spPr>
          <a:xfrm>
            <a:off x="7882914" y="60400"/>
            <a:ext cx="914400" cy="9144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Astrophysical Motivation">
            <a:extLst>
              <a:ext uri="{FF2B5EF4-FFF2-40B4-BE49-F238E27FC236}">
                <a16:creationId xmlns:a16="http://schemas.microsoft.com/office/drawing/2014/main" id="{BC6979B0-9F9B-4CD1-8E75-74601ED8C3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0625" y="1043646"/>
            <a:ext cx="11495589" cy="676314"/>
          </a:xfrm>
          <a:prstGeom prst="rect">
            <a:avLst/>
          </a:prstGeom>
        </p:spPr>
        <p:txBody>
          <a:bodyPr/>
          <a:lstStyle/>
          <a:p>
            <a:r>
              <a:rPr lang="en-US" baseline="30000" dirty="0" err="1"/>
              <a:t>n_TOF</a:t>
            </a:r>
            <a:r>
              <a:rPr lang="en-US" baseline="30000" dirty="0"/>
              <a:t> Data</a:t>
            </a:r>
            <a:endParaRPr dirty="0"/>
          </a:p>
        </p:txBody>
      </p:sp>
      <p:pic>
        <p:nvPicPr>
          <p:cNvPr id="6" name="Picture 5" descr="A yellow and black sign&#10;&#10;Description automatically generated">
            <a:extLst>
              <a:ext uri="{FF2B5EF4-FFF2-40B4-BE49-F238E27FC236}">
                <a16:creationId xmlns:a16="http://schemas.microsoft.com/office/drawing/2014/main" id="{70DDCC0C-AAB2-7DAB-6B1A-F7EC5A43C86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68" y="2276052"/>
            <a:ext cx="666003" cy="666003"/>
          </a:xfrm>
          <a:prstGeom prst="rect">
            <a:avLst/>
          </a:prstGeom>
        </p:spPr>
      </p:pic>
      <p:cxnSp>
        <p:nvCxnSpPr>
          <p:cNvPr id="41" name="Connector: Curved 40">
            <a:extLst>
              <a:ext uri="{FF2B5EF4-FFF2-40B4-BE49-F238E27FC236}">
                <a16:creationId xmlns:a16="http://schemas.microsoft.com/office/drawing/2014/main" id="{26526E59-E1ED-656E-B82E-3EA087501681}"/>
              </a:ext>
            </a:extLst>
          </p:cNvPr>
          <p:cNvCxnSpPr>
            <a:cxnSpLocks/>
          </p:cNvCxnSpPr>
          <p:nvPr/>
        </p:nvCxnSpPr>
        <p:spPr>
          <a:xfrm rot="8040000" flipH="1" flipV="1">
            <a:off x="1698823" y="2252707"/>
            <a:ext cx="712694" cy="712694"/>
          </a:xfrm>
          <a:prstGeom prst="curvedConnector3">
            <a:avLst/>
          </a:prstGeom>
          <a:noFill/>
          <a:ln w="57150" cap="flat">
            <a:solidFill>
              <a:srgbClr val="FF000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2" name="Elements heavier than iron are mostly produced via n-capture processes.…">
            <a:extLst>
              <a:ext uri="{FF2B5EF4-FFF2-40B4-BE49-F238E27FC236}">
                <a16:creationId xmlns:a16="http://schemas.microsoft.com/office/drawing/2014/main" id="{E41B18A3-F2F4-6C14-926D-FF9DDD70FA75}"/>
              </a:ext>
            </a:extLst>
          </p:cNvPr>
          <p:cNvSpPr txBox="1"/>
          <p:nvPr/>
        </p:nvSpPr>
        <p:spPr>
          <a:xfrm>
            <a:off x="1430271" y="2191910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α/p/t/</a:t>
            </a:r>
            <a:r>
              <a:rPr lang="el-GR" sz="1800" spc="-1" dirty="0">
                <a:latin typeface="Trebuchet MS" panose="020B0603020202020204" pitchFamily="34" charset="0"/>
              </a:rPr>
              <a:t>γ</a:t>
            </a:r>
            <a:r>
              <a:rPr lang="en-US" sz="1800" spc="-1" dirty="0">
                <a:latin typeface="Trebuchet MS" panose="020B0603020202020204" pitchFamily="34" charset="0"/>
              </a:rPr>
              <a:t>…</a:t>
            </a:r>
          </a:p>
        </p:txBody>
      </p:sp>
      <p:sp>
        <p:nvSpPr>
          <p:cNvPr id="44" name="Elements heavier than iron are mostly produced via n-capture processes.…">
            <a:extLst>
              <a:ext uri="{FF2B5EF4-FFF2-40B4-BE49-F238E27FC236}">
                <a16:creationId xmlns:a16="http://schemas.microsoft.com/office/drawing/2014/main" id="{3949E9CC-268B-4AFC-D2E7-F94B976FEC1B}"/>
              </a:ext>
            </a:extLst>
          </p:cNvPr>
          <p:cNvSpPr txBox="1"/>
          <p:nvPr/>
        </p:nvSpPr>
        <p:spPr>
          <a:xfrm>
            <a:off x="764268" y="2919794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Source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99DC6B8-38D7-BEF1-6A6E-D39F4E84FADD}"/>
              </a:ext>
            </a:extLst>
          </p:cNvPr>
          <p:cNvSpPr/>
          <p:nvPr/>
        </p:nvSpPr>
        <p:spPr>
          <a:xfrm>
            <a:off x="2640101" y="2272553"/>
            <a:ext cx="1326781" cy="727927"/>
          </a:xfrm>
          <a:prstGeom prst="rect">
            <a:avLst/>
          </a:prstGeom>
          <a:solidFill>
            <a:schemeClr val="bg1"/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Elements heavier than iron are mostly produced via n-capture processes.…">
            <a:extLst>
              <a:ext uri="{FF2B5EF4-FFF2-40B4-BE49-F238E27FC236}">
                <a16:creationId xmlns:a16="http://schemas.microsoft.com/office/drawing/2014/main" id="{CC1C7B53-7D8B-5C3B-B2A7-D34E9864E939}"/>
              </a:ext>
            </a:extLst>
          </p:cNvPr>
          <p:cNvSpPr txBox="1"/>
          <p:nvPr/>
        </p:nvSpPr>
        <p:spPr>
          <a:xfrm>
            <a:off x="2842197" y="2555785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Detector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71DEB95-D43E-5DC2-AA1F-15A2086D60A7}"/>
              </a:ext>
            </a:extLst>
          </p:cNvPr>
          <p:cNvCxnSpPr>
            <a:cxnSpLocks/>
          </p:cNvCxnSpPr>
          <p:nvPr/>
        </p:nvCxnSpPr>
        <p:spPr>
          <a:xfrm flipV="1">
            <a:off x="4047938" y="2636516"/>
            <a:ext cx="3834976" cy="5108"/>
          </a:xfrm>
          <a:prstGeom prst="straightConnector1">
            <a:avLst/>
          </a:prstGeom>
          <a:noFill/>
          <a:ln w="76200" cap="flat">
            <a:solidFill>
              <a:schemeClr val="bg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7ADF7491-5D61-10BC-9322-E94E96DAFE2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0858" y="3138173"/>
            <a:ext cx="4249271" cy="1887539"/>
          </a:xfrm>
          <a:prstGeom prst="rect">
            <a:avLst/>
          </a:prstGeom>
        </p:spPr>
      </p:pic>
      <p:sp>
        <p:nvSpPr>
          <p:cNvPr id="8" name="Elements heavier than iron are mostly produced via n-capture processes.…">
            <a:extLst>
              <a:ext uri="{FF2B5EF4-FFF2-40B4-BE49-F238E27FC236}">
                <a16:creationId xmlns:a16="http://schemas.microsoft.com/office/drawing/2014/main" id="{467AD5A3-1D8A-C0C5-2AFF-982F469BE593}"/>
              </a:ext>
            </a:extLst>
          </p:cNvPr>
          <p:cNvSpPr txBox="1"/>
          <p:nvPr/>
        </p:nvSpPr>
        <p:spPr>
          <a:xfrm>
            <a:off x="6768947" y="5104585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Time</a:t>
            </a:r>
          </a:p>
        </p:txBody>
      </p:sp>
      <p:sp>
        <p:nvSpPr>
          <p:cNvPr id="9" name="Elements heavier than iron are mostly produced via n-capture processes.…">
            <a:extLst>
              <a:ext uri="{FF2B5EF4-FFF2-40B4-BE49-F238E27FC236}">
                <a16:creationId xmlns:a16="http://schemas.microsoft.com/office/drawing/2014/main" id="{6E58EF62-FA88-8046-3678-386AF231C070}"/>
              </a:ext>
            </a:extLst>
          </p:cNvPr>
          <p:cNvSpPr txBox="1"/>
          <p:nvPr/>
        </p:nvSpPr>
        <p:spPr>
          <a:xfrm rot="16200000">
            <a:off x="2799616" y="3721683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Voltage</a:t>
            </a:r>
          </a:p>
        </p:txBody>
      </p:sp>
      <p:pic>
        <p:nvPicPr>
          <p:cNvPr id="5" name="Picture 4" descr="A close-up of a circuit board&#10;&#10;Description automatically generated">
            <a:extLst>
              <a:ext uri="{FF2B5EF4-FFF2-40B4-BE49-F238E27FC236}">
                <a16:creationId xmlns:a16="http://schemas.microsoft.com/office/drawing/2014/main" id="{F71DBD01-A904-C63F-D9F0-C2DED7047E5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114" y="1108076"/>
            <a:ext cx="1302160" cy="3205317"/>
          </a:xfrm>
          <a:prstGeom prst="rect">
            <a:avLst/>
          </a:prstGeom>
        </p:spPr>
      </p:pic>
      <p:sp>
        <p:nvSpPr>
          <p:cNvPr id="10" name="Elements heavier than iron are mostly produced via n-capture processes.…">
            <a:extLst>
              <a:ext uri="{FF2B5EF4-FFF2-40B4-BE49-F238E27FC236}">
                <a16:creationId xmlns:a16="http://schemas.microsoft.com/office/drawing/2014/main" id="{7261E0B6-8AA0-FE77-EDF2-A4061FC273F1}"/>
              </a:ext>
            </a:extLst>
          </p:cNvPr>
          <p:cNvSpPr txBox="1"/>
          <p:nvPr/>
        </p:nvSpPr>
        <p:spPr>
          <a:xfrm>
            <a:off x="9801047" y="2719943"/>
            <a:ext cx="2793743" cy="792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Analog-to-Digital  converter (ADC) cards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in data acquisition (DAQ)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computers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A108B60-C25F-E2A2-1AEE-DFD930F267E4}"/>
              </a:ext>
            </a:extLst>
          </p:cNvPr>
          <p:cNvCxnSpPr>
            <a:cxnSpLocks/>
          </p:cNvCxnSpPr>
          <p:nvPr/>
        </p:nvCxnSpPr>
        <p:spPr>
          <a:xfrm>
            <a:off x="8991194" y="4418693"/>
            <a:ext cx="0" cy="1672825"/>
          </a:xfrm>
          <a:prstGeom prst="straightConnector1">
            <a:avLst/>
          </a:prstGeom>
          <a:noFill/>
          <a:ln w="76200" cap="flat">
            <a:solidFill>
              <a:schemeClr val="bg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7" name="Picture 16" descr="A close-up of several computer servers&#10;&#10;Description automatically generated">
            <a:extLst>
              <a:ext uri="{FF2B5EF4-FFF2-40B4-BE49-F238E27FC236}">
                <a16:creationId xmlns:a16="http://schemas.microsoft.com/office/drawing/2014/main" id="{7D05D312-5643-9859-5BCD-066BD0E1575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586" y="6119831"/>
            <a:ext cx="4609611" cy="3073074"/>
          </a:xfrm>
          <a:prstGeom prst="rect">
            <a:avLst/>
          </a:prstGeom>
        </p:spPr>
      </p:pic>
      <p:sp>
        <p:nvSpPr>
          <p:cNvPr id="19" name="Elements heavier than iron are mostly produced via n-capture processes.…">
            <a:extLst>
              <a:ext uri="{FF2B5EF4-FFF2-40B4-BE49-F238E27FC236}">
                <a16:creationId xmlns:a16="http://schemas.microsoft.com/office/drawing/2014/main" id="{67A8E9C8-2AFD-A8C6-A8B3-9B1203CB2606}"/>
              </a:ext>
            </a:extLst>
          </p:cNvPr>
          <p:cNvSpPr txBox="1"/>
          <p:nvPr/>
        </p:nvSpPr>
        <p:spPr>
          <a:xfrm>
            <a:off x="9776669" y="5843099"/>
            <a:ext cx="2793743" cy="792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CERN tape server</a:t>
            </a:r>
          </a:p>
        </p:txBody>
      </p:sp>
    </p:spTree>
    <p:extLst>
      <p:ext uri="{BB962C8B-B14F-4D97-AF65-F5344CB8AC3E}">
        <p14:creationId xmlns:p14="http://schemas.microsoft.com/office/powerpoint/2010/main" val="353670180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UoE_Stacked Logo_Black.png" descr="UoE_Stacked Logo_Blac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62" y="124479"/>
            <a:ext cx="2809466" cy="6741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ERC.jpeg" descr="ERC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3541" y="128241"/>
            <a:ext cx="1793621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cern_logo.jpg" descr="cern_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80534" y="90141"/>
            <a:ext cx="870035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ntof-logo-white.png" descr="ntof-logo-whit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7314" y="60049"/>
            <a:ext cx="1302159" cy="802998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0E6389E-A076-4A4B-ABFC-8C2AF930718E}"/>
              </a:ext>
            </a:extLst>
          </p:cNvPr>
          <p:cNvSpPr/>
          <p:nvPr/>
        </p:nvSpPr>
        <p:spPr>
          <a:xfrm>
            <a:off x="75401" y="9250853"/>
            <a:ext cx="12853997" cy="4572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Ruchi Garg                                                77,78Se(n,𝛾) Measurement - Part I                                                26 Nov 2020">
            <a:extLst>
              <a:ext uri="{FF2B5EF4-FFF2-40B4-BE49-F238E27FC236}">
                <a16:creationId xmlns:a16="http://schemas.microsoft.com/office/drawing/2014/main" id="{6D07FA30-2859-4835-9236-92773C316D8E}"/>
              </a:ext>
            </a:extLst>
          </p:cNvPr>
          <p:cNvSpPr txBox="1"/>
          <p:nvPr/>
        </p:nvSpPr>
        <p:spPr>
          <a:xfrm>
            <a:off x="113165" y="9399444"/>
            <a:ext cx="12778470" cy="308609"/>
          </a:xfrm>
          <a:prstGeom prst="rect">
            <a:avLst/>
          </a:prstGeom>
          <a:ln w="6350">
            <a:solidFill>
              <a:schemeClr val="accent1">
                <a:lumOff val="12058"/>
              </a:schemeClr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746" tIns="20746" rIns="20746" bIns="20746"/>
          <a:lstStyle>
            <a:lvl1pPr algn="ctr"/>
          </a:lstStyle>
          <a:p>
            <a:r>
              <a:rPr lang="en-GB" dirty="0"/>
              <a:t>Nikolay Sosnin		                 		                         		</a:t>
            </a:r>
            <a:r>
              <a:rPr lang="en-GB" baseline="30000" dirty="0"/>
              <a:t>26</a:t>
            </a:r>
            <a:r>
              <a:rPr lang="en-GB" dirty="0"/>
              <a:t>Al Filtering		                 		                         		31 July 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E77478-063F-4AC4-8F98-CCDE44CD490A}"/>
              </a:ext>
            </a:extLst>
          </p:cNvPr>
          <p:cNvSpPr/>
          <p:nvPr/>
        </p:nvSpPr>
        <p:spPr>
          <a:xfrm>
            <a:off x="7882914" y="60400"/>
            <a:ext cx="914400" cy="9144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Astrophysical Motivation">
            <a:extLst>
              <a:ext uri="{FF2B5EF4-FFF2-40B4-BE49-F238E27FC236}">
                <a16:creationId xmlns:a16="http://schemas.microsoft.com/office/drawing/2014/main" id="{BC6979B0-9F9B-4CD1-8E75-74601ED8C3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0625" y="1043646"/>
            <a:ext cx="11495589" cy="676314"/>
          </a:xfrm>
          <a:prstGeom prst="rect">
            <a:avLst/>
          </a:prstGeom>
        </p:spPr>
        <p:txBody>
          <a:bodyPr/>
          <a:lstStyle/>
          <a:p>
            <a:r>
              <a:rPr lang="en-US" baseline="30000" dirty="0" err="1"/>
              <a:t>n_TOF</a:t>
            </a:r>
            <a:r>
              <a:rPr lang="en-US" baseline="30000" dirty="0"/>
              <a:t> Data</a:t>
            </a:r>
            <a:endParaRPr dirty="0"/>
          </a:p>
        </p:txBody>
      </p:sp>
      <p:pic>
        <p:nvPicPr>
          <p:cNvPr id="5" name="Picture 4" descr="A close-up of a circuit board&#10;&#10;Description automatically generated">
            <a:extLst>
              <a:ext uri="{FF2B5EF4-FFF2-40B4-BE49-F238E27FC236}">
                <a16:creationId xmlns:a16="http://schemas.microsoft.com/office/drawing/2014/main" id="{F71DBD01-A904-C63F-D9F0-C2DED7047E5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61" y="1964989"/>
            <a:ext cx="1302160" cy="3205317"/>
          </a:xfrm>
          <a:prstGeom prst="rect">
            <a:avLst/>
          </a:prstGeom>
        </p:spPr>
      </p:pic>
      <p:sp>
        <p:nvSpPr>
          <p:cNvPr id="10" name="Elements heavier than iron are mostly produced via n-capture processes.…">
            <a:extLst>
              <a:ext uri="{FF2B5EF4-FFF2-40B4-BE49-F238E27FC236}">
                <a16:creationId xmlns:a16="http://schemas.microsoft.com/office/drawing/2014/main" id="{7261E0B6-8AA0-FE77-EDF2-A4061FC273F1}"/>
              </a:ext>
            </a:extLst>
          </p:cNvPr>
          <p:cNvSpPr txBox="1"/>
          <p:nvPr/>
        </p:nvSpPr>
        <p:spPr>
          <a:xfrm>
            <a:off x="5857056" y="2012967"/>
            <a:ext cx="6174058" cy="1936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Pick-up detector senses current induced in beamline by protons and sends signal to DAQ that protons arrive imminently. 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endParaRPr lang="en-US" sz="1800" spc="-1" dirty="0">
              <a:latin typeface="Trebuchet MS" panose="020B0603020202020204" pitchFamily="34" charset="0"/>
            </a:endParaRP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DAQ starts saving output of detectors for 120 milliseconds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63FA8D2-8208-BA8D-D712-4F9CE2F96A86}"/>
              </a:ext>
            </a:extLst>
          </p:cNvPr>
          <p:cNvCxnSpPr>
            <a:cxnSpLocks/>
          </p:cNvCxnSpPr>
          <p:nvPr/>
        </p:nvCxnSpPr>
        <p:spPr>
          <a:xfrm flipV="1">
            <a:off x="1654361" y="8098669"/>
            <a:ext cx="3834976" cy="5108"/>
          </a:xfrm>
          <a:prstGeom prst="straightConnector1">
            <a:avLst/>
          </a:prstGeom>
          <a:noFill/>
          <a:ln w="76200" cap="flat">
            <a:solidFill>
              <a:srgbClr val="0070C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Elements heavier than iron are mostly produced via n-capture processes.…">
            <a:extLst>
              <a:ext uri="{FF2B5EF4-FFF2-40B4-BE49-F238E27FC236}">
                <a16:creationId xmlns:a16="http://schemas.microsoft.com/office/drawing/2014/main" id="{8EAD99FC-18E1-2C15-CAE6-EA35F134E5BD}"/>
              </a:ext>
            </a:extLst>
          </p:cNvPr>
          <p:cNvSpPr txBox="1"/>
          <p:nvPr/>
        </p:nvSpPr>
        <p:spPr>
          <a:xfrm>
            <a:off x="2999420" y="8169239"/>
            <a:ext cx="1144858" cy="483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0070C0"/>
                </a:solidFill>
                <a:latin typeface="Trebuchet MS" panose="020B0603020202020204" pitchFamily="34" charset="0"/>
              </a:rPr>
              <a:t>Protons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6E004A-219B-C07A-19E3-4EB4648B086D}"/>
              </a:ext>
            </a:extLst>
          </p:cNvPr>
          <p:cNvSpPr/>
          <p:nvPr/>
        </p:nvSpPr>
        <p:spPr>
          <a:xfrm>
            <a:off x="5665689" y="7734705"/>
            <a:ext cx="1326781" cy="727927"/>
          </a:xfrm>
          <a:prstGeom prst="rect">
            <a:avLst/>
          </a:prstGeom>
          <a:solidFill>
            <a:schemeClr val="bg2">
              <a:lumMod val="75000"/>
            </a:schemeClr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Elements heavier than iron are mostly produced via n-capture processes.…">
            <a:extLst>
              <a:ext uri="{FF2B5EF4-FFF2-40B4-BE49-F238E27FC236}">
                <a16:creationId xmlns:a16="http://schemas.microsoft.com/office/drawing/2014/main" id="{B18A5A08-9665-C039-5A75-D978F89FB2F0}"/>
              </a:ext>
            </a:extLst>
          </p:cNvPr>
          <p:cNvSpPr txBox="1"/>
          <p:nvPr/>
        </p:nvSpPr>
        <p:spPr>
          <a:xfrm>
            <a:off x="6036288" y="7976104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Lead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64D3610-140E-D475-6A66-F4934C503C04}"/>
              </a:ext>
            </a:extLst>
          </p:cNvPr>
          <p:cNvSpPr/>
          <p:nvPr/>
        </p:nvSpPr>
        <p:spPr>
          <a:xfrm>
            <a:off x="1965558" y="7195936"/>
            <a:ext cx="1326781" cy="727927"/>
          </a:xfrm>
          <a:prstGeom prst="rect">
            <a:avLst/>
          </a:prstGeom>
          <a:solidFill>
            <a:schemeClr val="bg1"/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Elements heavier than iron are mostly produced via n-capture processes.…">
            <a:extLst>
              <a:ext uri="{FF2B5EF4-FFF2-40B4-BE49-F238E27FC236}">
                <a16:creationId xmlns:a16="http://schemas.microsoft.com/office/drawing/2014/main" id="{764A3ED2-CD82-D22A-5E3A-19BC1BD481BA}"/>
              </a:ext>
            </a:extLst>
          </p:cNvPr>
          <p:cNvSpPr txBox="1"/>
          <p:nvPr/>
        </p:nvSpPr>
        <p:spPr>
          <a:xfrm>
            <a:off x="2104035" y="7235786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Pick-up (PKUP)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957D4CD-4D56-12D5-69AB-9C775320981C}"/>
              </a:ext>
            </a:extLst>
          </p:cNvPr>
          <p:cNvCxnSpPr>
            <a:cxnSpLocks/>
          </p:cNvCxnSpPr>
          <p:nvPr/>
        </p:nvCxnSpPr>
        <p:spPr>
          <a:xfrm flipH="1" flipV="1">
            <a:off x="1654361" y="5058533"/>
            <a:ext cx="901745" cy="2039699"/>
          </a:xfrm>
          <a:prstGeom prst="straightConnector1">
            <a:avLst/>
          </a:prstGeom>
          <a:noFill/>
          <a:ln w="76200" cap="flat">
            <a:solidFill>
              <a:schemeClr val="bg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2" name="Elements heavier than iron are mostly produced via n-capture processes.…">
            <a:extLst>
              <a:ext uri="{FF2B5EF4-FFF2-40B4-BE49-F238E27FC236}">
                <a16:creationId xmlns:a16="http://schemas.microsoft.com/office/drawing/2014/main" id="{8E4B670B-3441-6641-5837-C71418B6FF1B}"/>
              </a:ext>
            </a:extLst>
          </p:cNvPr>
          <p:cNvSpPr txBox="1"/>
          <p:nvPr/>
        </p:nvSpPr>
        <p:spPr>
          <a:xfrm>
            <a:off x="2284126" y="5767170"/>
            <a:ext cx="1144858" cy="483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Trigger to write data</a:t>
            </a:r>
          </a:p>
        </p:txBody>
      </p:sp>
    </p:spTree>
    <p:extLst>
      <p:ext uri="{BB962C8B-B14F-4D97-AF65-F5344CB8AC3E}">
        <p14:creationId xmlns:p14="http://schemas.microsoft.com/office/powerpoint/2010/main" val="140290483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A7A244E-23DA-4ED5-3FD4-FCBCDEAB0015}"/>
              </a:ext>
            </a:extLst>
          </p:cNvPr>
          <p:cNvCxnSpPr>
            <a:cxnSpLocks/>
          </p:cNvCxnSpPr>
          <p:nvPr/>
        </p:nvCxnSpPr>
        <p:spPr>
          <a:xfrm flipH="1">
            <a:off x="5201066" y="8564493"/>
            <a:ext cx="467560" cy="59700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92" name="UoE_Stacked Logo_Black.png" descr="UoE_Stacked Logo_Blac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62" y="124479"/>
            <a:ext cx="2809466" cy="6741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ERC.jpeg" descr="ERC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3541" y="128241"/>
            <a:ext cx="1793621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cern_logo.jpg" descr="cern_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80534" y="90141"/>
            <a:ext cx="870035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ntof-logo-white.png" descr="ntof-logo-whit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7314" y="60049"/>
            <a:ext cx="1302159" cy="802998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0E6389E-A076-4A4B-ABFC-8C2AF930718E}"/>
              </a:ext>
            </a:extLst>
          </p:cNvPr>
          <p:cNvSpPr/>
          <p:nvPr/>
        </p:nvSpPr>
        <p:spPr>
          <a:xfrm>
            <a:off x="113165" y="9261751"/>
            <a:ext cx="12853997" cy="4572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Ruchi Garg                                                77,78Se(n,𝛾) Measurement - Part I                                                26 Nov 2020">
            <a:extLst>
              <a:ext uri="{FF2B5EF4-FFF2-40B4-BE49-F238E27FC236}">
                <a16:creationId xmlns:a16="http://schemas.microsoft.com/office/drawing/2014/main" id="{6D07FA30-2859-4835-9236-92773C316D8E}"/>
              </a:ext>
            </a:extLst>
          </p:cNvPr>
          <p:cNvSpPr txBox="1"/>
          <p:nvPr/>
        </p:nvSpPr>
        <p:spPr>
          <a:xfrm>
            <a:off x="113165" y="9399444"/>
            <a:ext cx="12778470" cy="308609"/>
          </a:xfrm>
          <a:prstGeom prst="rect">
            <a:avLst/>
          </a:prstGeom>
          <a:ln w="6350">
            <a:solidFill>
              <a:schemeClr val="accent1">
                <a:lumOff val="12058"/>
              </a:schemeClr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746" tIns="20746" rIns="20746" bIns="20746"/>
          <a:lstStyle>
            <a:lvl1pPr algn="ctr"/>
          </a:lstStyle>
          <a:p>
            <a:r>
              <a:rPr lang="en-GB" dirty="0"/>
              <a:t>Nikolay Sosnin		                 		                         		</a:t>
            </a:r>
            <a:r>
              <a:rPr lang="en-GB" baseline="30000" dirty="0"/>
              <a:t>26</a:t>
            </a:r>
            <a:r>
              <a:rPr lang="en-GB" dirty="0"/>
              <a:t>Al Filtering		                 		                         		31 July 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E77478-063F-4AC4-8F98-CCDE44CD490A}"/>
              </a:ext>
            </a:extLst>
          </p:cNvPr>
          <p:cNvSpPr/>
          <p:nvPr/>
        </p:nvSpPr>
        <p:spPr>
          <a:xfrm>
            <a:off x="7882914" y="60400"/>
            <a:ext cx="914400" cy="9144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Astrophysical Motivation">
            <a:extLst>
              <a:ext uri="{FF2B5EF4-FFF2-40B4-BE49-F238E27FC236}">
                <a16:creationId xmlns:a16="http://schemas.microsoft.com/office/drawing/2014/main" id="{BC6979B0-9F9B-4CD1-8E75-74601ED8C3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0625" y="1043646"/>
            <a:ext cx="11495589" cy="676314"/>
          </a:xfrm>
          <a:prstGeom prst="rect">
            <a:avLst/>
          </a:prstGeom>
        </p:spPr>
        <p:txBody>
          <a:bodyPr/>
          <a:lstStyle/>
          <a:p>
            <a:r>
              <a:rPr lang="en-US" baseline="30000" dirty="0" err="1"/>
              <a:t>n_TOF</a:t>
            </a:r>
            <a:r>
              <a:rPr lang="en-US" baseline="30000" dirty="0"/>
              <a:t> Data</a:t>
            </a:r>
            <a:endParaRPr dirty="0"/>
          </a:p>
        </p:txBody>
      </p:sp>
      <p:pic>
        <p:nvPicPr>
          <p:cNvPr id="5" name="Picture 4" descr="A close-up of a circuit board&#10;&#10;Description automatically generated">
            <a:extLst>
              <a:ext uri="{FF2B5EF4-FFF2-40B4-BE49-F238E27FC236}">
                <a16:creationId xmlns:a16="http://schemas.microsoft.com/office/drawing/2014/main" id="{F71DBD01-A904-C63F-D9F0-C2DED7047E5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61" y="1964989"/>
            <a:ext cx="1302160" cy="3205317"/>
          </a:xfrm>
          <a:prstGeom prst="rect">
            <a:avLst/>
          </a:prstGeom>
        </p:spPr>
      </p:pic>
      <p:sp>
        <p:nvSpPr>
          <p:cNvPr id="10" name="Elements heavier than iron are mostly produced via n-capture processes.…">
            <a:extLst>
              <a:ext uri="{FF2B5EF4-FFF2-40B4-BE49-F238E27FC236}">
                <a16:creationId xmlns:a16="http://schemas.microsoft.com/office/drawing/2014/main" id="{7261E0B6-8AA0-FE77-EDF2-A4061FC273F1}"/>
              </a:ext>
            </a:extLst>
          </p:cNvPr>
          <p:cNvSpPr txBox="1"/>
          <p:nvPr/>
        </p:nvSpPr>
        <p:spPr>
          <a:xfrm>
            <a:off x="5857056" y="2012967"/>
            <a:ext cx="6174058" cy="1936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Pick-up detector senses current induced in beamline by protons and sends signal to DAQ that protons arrive imminently. 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endParaRPr lang="en-US" sz="1800" spc="-1" dirty="0">
              <a:latin typeface="Trebuchet MS" panose="020B0603020202020204" pitchFamily="34" charset="0"/>
            </a:endParaRP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DAQ starts saving output of detectors for 120 milliseconds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63FA8D2-8208-BA8D-D712-4F9CE2F96A86}"/>
              </a:ext>
            </a:extLst>
          </p:cNvPr>
          <p:cNvCxnSpPr>
            <a:cxnSpLocks/>
          </p:cNvCxnSpPr>
          <p:nvPr/>
        </p:nvCxnSpPr>
        <p:spPr>
          <a:xfrm flipV="1">
            <a:off x="1654361" y="8098669"/>
            <a:ext cx="3834976" cy="5108"/>
          </a:xfrm>
          <a:prstGeom prst="straightConnector1">
            <a:avLst/>
          </a:prstGeom>
          <a:noFill/>
          <a:ln w="76200" cap="flat">
            <a:solidFill>
              <a:srgbClr val="0070C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Elements heavier than iron are mostly produced via n-capture processes.…">
            <a:extLst>
              <a:ext uri="{FF2B5EF4-FFF2-40B4-BE49-F238E27FC236}">
                <a16:creationId xmlns:a16="http://schemas.microsoft.com/office/drawing/2014/main" id="{8EAD99FC-18E1-2C15-CAE6-EA35F134E5BD}"/>
              </a:ext>
            </a:extLst>
          </p:cNvPr>
          <p:cNvSpPr txBox="1"/>
          <p:nvPr/>
        </p:nvSpPr>
        <p:spPr>
          <a:xfrm>
            <a:off x="2999420" y="8169239"/>
            <a:ext cx="1144858" cy="483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0070C0"/>
                </a:solidFill>
                <a:latin typeface="Trebuchet MS" panose="020B0603020202020204" pitchFamily="34" charset="0"/>
              </a:rPr>
              <a:t>Protons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6E004A-219B-C07A-19E3-4EB4648B086D}"/>
              </a:ext>
            </a:extLst>
          </p:cNvPr>
          <p:cNvSpPr/>
          <p:nvPr/>
        </p:nvSpPr>
        <p:spPr>
          <a:xfrm>
            <a:off x="5665689" y="7734705"/>
            <a:ext cx="1326781" cy="727927"/>
          </a:xfrm>
          <a:prstGeom prst="rect">
            <a:avLst/>
          </a:prstGeom>
          <a:solidFill>
            <a:schemeClr val="bg2">
              <a:lumMod val="75000"/>
            </a:schemeClr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Elements heavier than iron are mostly produced via n-capture processes.…">
            <a:extLst>
              <a:ext uri="{FF2B5EF4-FFF2-40B4-BE49-F238E27FC236}">
                <a16:creationId xmlns:a16="http://schemas.microsoft.com/office/drawing/2014/main" id="{B18A5A08-9665-C039-5A75-D978F89FB2F0}"/>
              </a:ext>
            </a:extLst>
          </p:cNvPr>
          <p:cNvSpPr txBox="1"/>
          <p:nvPr/>
        </p:nvSpPr>
        <p:spPr>
          <a:xfrm>
            <a:off x="6036288" y="7976104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Lead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050BED8-0BD3-46FE-221B-82CB7D1A3253}"/>
              </a:ext>
            </a:extLst>
          </p:cNvPr>
          <p:cNvCxnSpPr>
            <a:cxnSpLocks/>
          </p:cNvCxnSpPr>
          <p:nvPr/>
        </p:nvCxnSpPr>
        <p:spPr>
          <a:xfrm flipV="1">
            <a:off x="6302651" y="6655443"/>
            <a:ext cx="0" cy="868419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5" name="Elements heavier than iron are mostly produced via n-capture processes.…">
            <a:extLst>
              <a:ext uri="{FF2B5EF4-FFF2-40B4-BE49-F238E27FC236}">
                <a16:creationId xmlns:a16="http://schemas.microsoft.com/office/drawing/2014/main" id="{B7DB50FC-9BCD-A692-784F-36E4214EB583}"/>
              </a:ext>
            </a:extLst>
          </p:cNvPr>
          <p:cNvSpPr txBox="1"/>
          <p:nvPr/>
        </p:nvSpPr>
        <p:spPr>
          <a:xfrm>
            <a:off x="7561494" y="6612066"/>
            <a:ext cx="1144858" cy="483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00B050"/>
                </a:solidFill>
                <a:latin typeface="Trebuchet MS" panose="020B0603020202020204" pitchFamily="34" charset="0"/>
              </a:rPr>
              <a:t>Neutrons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07B8D22-F2F1-5CC3-96EA-D06D2C7712E3}"/>
              </a:ext>
            </a:extLst>
          </p:cNvPr>
          <p:cNvCxnSpPr>
            <a:cxnSpLocks/>
          </p:cNvCxnSpPr>
          <p:nvPr/>
        </p:nvCxnSpPr>
        <p:spPr>
          <a:xfrm>
            <a:off x="7069823" y="8098668"/>
            <a:ext cx="813091" cy="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F86CFED-8C63-9CD2-AB57-F38D56B03E15}"/>
              </a:ext>
            </a:extLst>
          </p:cNvPr>
          <p:cNvCxnSpPr>
            <a:cxnSpLocks/>
          </p:cNvCxnSpPr>
          <p:nvPr/>
        </p:nvCxnSpPr>
        <p:spPr>
          <a:xfrm>
            <a:off x="6302651" y="8550296"/>
            <a:ext cx="11868" cy="69324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B8C8272-3E57-08D5-07C3-2BDB590E4C72}"/>
              </a:ext>
            </a:extLst>
          </p:cNvPr>
          <p:cNvCxnSpPr>
            <a:cxnSpLocks/>
          </p:cNvCxnSpPr>
          <p:nvPr/>
        </p:nvCxnSpPr>
        <p:spPr>
          <a:xfrm>
            <a:off x="6986536" y="8564493"/>
            <a:ext cx="467560" cy="59700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FFFAFE5-32D9-0725-18E7-16974E1CC289}"/>
              </a:ext>
            </a:extLst>
          </p:cNvPr>
          <p:cNvCxnSpPr>
            <a:cxnSpLocks/>
          </p:cNvCxnSpPr>
          <p:nvPr/>
        </p:nvCxnSpPr>
        <p:spPr>
          <a:xfrm flipH="1" flipV="1">
            <a:off x="5013786" y="6890663"/>
            <a:ext cx="512228" cy="69024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B27B1A8-549D-CE34-3D6C-8C030047CB89}"/>
              </a:ext>
            </a:extLst>
          </p:cNvPr>
          <p:cNvCxnSpPr>
            <a:cxnSpLocks/>
          </p:cNvCxnSpPr>
          <p:nvPr/>
        </p:nvCxnSpPr>
        <p:spPr>
          <a:xfrm flipV="1">
            <a:off x="7096342" y="6935586"/>
            <a:ext cx="614764" cy="67045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98B425EB-E1B7-399F-3343-B856D8657D5F}"/>
              </a:ext>
            </a:extLst>
          </p:cNvPr>
          <p:cNvSpPr/>
          <p:nvPr/>
        </p:nvSpPr>
        <p:spPr>
          <a:xfrm>
            <a:off x="5665689" y="5689785"/>
            <a:ext cx="1326781" cy="727927"/>
          </a:xfrm>
          <a:prstGeom prst="rect">
            <a:avLst/>
          </a:prstGeom>
          <a:solidFill>
            <a:schemeClr val="bg1"/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Elements heavier than iron are mostly produced via n-capture processes.…">
            <a:extLst>
              <a:ext uri="{FF2B5EF4-FFF2-40B4-BE49-F238E27FC236}">
                <a16:creationId xmlns:a16="http://schemas.microsoft.com/office/drawing/2014/main" id="{194C2B53-5ADD-F7F2-22A5-66723827FF16}"/>
              </a:ext>
            </a:extLst>
          </p:cNvPr>
          <p:cNvSpPr txBox="1"/>
          <p:nvPr/>
        </p:nvSpPr>
        <p:spPr>
          <a:xfrm>
            <a:off x="5825204" y="5760845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Detectors</a:t>
            </a:r>
          </a:p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in EAR2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820774B-D304-612B-478E-F7CE522E2935}"/>
              </a:ext>
            </a:extLst>
          </p:cNvPr>
          <p:cNvSpPr/>
          <p:nvPr/>
        </p:nvSpPr>
        <p:spPr>
          <a:xfrm>
            <a:off x="8133923" y="7701599"/>
            <a:ext cx="1326781" cy="727927"/>
          </a:xfrm>
          <a:prstGeom prst="rect">
            <a:avLst/>
          </a:prstGeom>
          <a:solidFill>
            <a:schemeClr val="bg1"/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Elements heavier than iron are mostly produced via n-capture processes.…">
            <a:extLst>
              <a:ext uri="{FF2B5EF4-FFF2-40B4-BE49-F238E27FC236}">
                <a16:creationId xmlns:a16="http://schemas.microsoft.com/office/drawing/2014/main" id="{CD70C0B6-5B2E-D975-A350-EF7EBA31AC88}"/>
              </a:ext>
            </a:extLst>
          </p:cNvPr>
          <p:cNvSpPr txBox="1"/>
          <p:nvPr/>
        </p:nvSpPr>
        <p:spPr>
          <a:xfrm>
            <a:off x="8293438" y="7772659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Detectors</a:t>
            </a:r>
          </a:p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in EAR1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64D3610-140E-D475-6A66-F4934C503C04}"/>
              </a:ext>
            </a:extLst>
          </p:cNvPr>
          <p:cNvSpPr/>
          <p:nvPr/>
        </p:nvSpPr>
        <p:spPr>
          <a:xfrm>
            <a:off x="1965558" y="7195936"/>
            <a:ext cx="1326781" cy="727927"/>
          </a:xfrm>
          <a:prstGeom prst="rect">
            <a:avLst/>
          </a:prstGeom>
          <a:solidFill>
            <a:schemeClr val="bg1"/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Elements heavier than iron are mostly produced via n-capture processes.…">
            <a:extLst>
              <a:ext uri="{FF2B5EF4-FFF2-40B4-BE49-F238E27FC236}">
                <a16:creationId xmlns:a16="http://schemas.microsoft.com/office/drawing/2014/main" id="{764A3ED2-CD82-D22A-5E3A-19BC1BD481BA}"/>
              </a:ext>
            </a:extLst>
          </p:cNvPr>
          <p:cNvSpPr txBox="1"/>
          <p:nvPr/>
        </p:nvSpPr>
        <p:spPr>
          <a:xfrm>
            <a:off x="2104035" y="7235786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Pick-up (PKUP)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957D4CD-4D56-12D5-69AB-9C775320981C}"/>
              </a:ext>
            </a:extLst>
          </p:cNvPr>
          <p:cNvCxnSpPr>
            <a:cxnSpLocks/>
          </p:cNvCxnSpPr>
          <p:nvPr/>
        </p:nvCxnSpPr>
        <p:spPr>
          <a:xfrm flipH="1" flipV="1">
            <a:off x="1654361" y="5058533"/>
            <a:ext cx="901745" cy="2039699"/>
          </a:xfrm>
          <a:prstGeom prst="straightConnector1">
            <a:avLst/>
          </a:prstGeom>
          <a:noFill/>
          <a:ln w="76200" cap="flat">
            <a:solidFill>
              <a:schemeClr val="bg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2" name="Elements heavier than iron are mostly produced via n-capture processes.…">
            <a:extLst>
              <a:ext uri="{FF2B5EF4-FFF2-40B4-BE49-F238E27FC236}">
                <a16:creationId xmlns:a16="http://schemas.microsoft.com/office/drawing/2014/main" id="{8E4B670B-3441-6641-5837-C71418B6FF1B}"/>
              </a:ext>
            </a:extLst>
          </p:cNvPr>
          <p:cNvSpPr txBox="1"/>
          <p:nvPr/>
        </p:nvSpPr>
        <p:spPr>
          <a:xfrm>
            <a:off x="2284126" y="5767170"/>
            <a:ext cx="1144858" cy="483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Trigger to write data</a:t>
            </a:r>
          </a:p>
        </p:txBody>
      </p:sp>
    </p:spTree>
    <p:extLst>
      <p:ext uri="{BB962C8B-B14F-4D97-AF65-F5344CB8AC3E}">
        <p14:creationId xmlns:p14="http://schemas.microsoft.com/office/powerpoint/2010/main" val="4040917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A7A244E-23DA-4ED5-3FD4-FCBCDEAB0015}"/>
              </a:ext>
            </a:extLst>
          </p:cNvPr>
          <p:cNvCxnSpPr>
            <a:cxnSpLocks/>
          </p:cNvCxnSpPr>
          <p:nvPr/>
        </p:nvCxnSpPr>
        <p:spPr>
          <a:xfrm flipH="1">
            <a:off x="5201066" y="8564493"/>
            <a:ext cx="467560" cy="59700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92" name="UoE_Stacked Logo_Black.png" descr="UoE_Stacked Logo_Blac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62" y="124479"/>
            <a:ext cx="2809466" cy="6741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ERC.jpeg" descr="ERC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3541" y="128241"/>
            <a:ext cx="1793621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cern_logo.jpg" descr="cern_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80534" y="90141"/>
            <a:ext cx="870035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ntof-logo-white.png" descr="ntof-logo-whit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7314" y="60049"/>
            <a:ext cx="1302159" cy="802998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0E6389E-A076-4A4B-ABFC-8C2AF930718E}"/>
              </a:ext>
            </a:extLst>
          </p:cNvPr>
          <p:cNvSpPr/>
          <p:nvPr/>
        </p:nvSpPr>
        <p:spPr>
          <a:xfrm>
            <a:off x="113165" y="9261751"/>
            <a:ext cx="12853997" cy="4572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Ruchi Garg                                                77,78Se(n,𝛾) Measurement - Part I                                                26 Nov 2020">
            <a:extLst>
              <a:ext uri="{FF2B5EF4-FFF2-40B4-BE49-F238E27FC236}">
                <a16:creationId xmlns:a16="http://schemas.microsoft.com/office/drawing/2014/main" id="{6D07FA30-2859-4835-9236-92773C316D8E}"/>
              </a:ext>
            </a:extLst>
          </p:cNvPr>
          <p:cNvSpPr txBox="1"/>
          <p:nvPr/>
        </p:nvSpPr>
        <p:spPr>
          <a:xfrm>
            <a:off x="113165" y="9399444"/>
            <a:ext cx="12778470" cy="308609"/>
          </a:xfrm>
          <a:prstGeom prst="rect">
            <a:avLst/>
          </a:prstGeom>
          <a:ln w="6350">
            <a:solidFill>
              <a:schemeClr val="accent1">
                <a:lumOff val="12058"/>
              </a:schemeClr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746" tIns="20746" rIns="20746" bIns="20746"/>
          <a:lstStyle>
            <a:lvl1pPr algn="ctr"/>
          </a:lstStyle>
          <a:p>
            <a:r>
              <a:rPr lang="en-GB" dirty="0"/>
              <a:t>Nikolay Sosnin		                 		                         		</a:t>
            </a:r>
            <a:r>
              <a:rPr lang="en-GB" baseline="30000" dirty="0"/>
              <a:t>26</a:t>
            </a:r>
            <a:r>
              <a:rPr lang="en-GB" dirty="0"/>
              <a:t>Al Filtering		                 		                         		31 July 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E77478-063F-4AC4-8F98-CCDE44CD490A}"/>
              </a:ext>
            </a:extLst>
          </p:cNvPr>
          <p:cNvSpPr/>
          <p:nvPr/>
        </p:nvSpPr>
        <p:spPr>
          <a:xfrm>
            <a:off x="7882914" y="60400"/>
            <a:ext cx="914400" cy="9144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Astrophysical Motivation">
            <a:extLst>
              <a:ext uri="{FF2B5EF4-FFF2-40B4-BE49-F238E27FC236}">
                <a16:creationId xmlns:a16="http://schemas.microsoft.com/office/drawing/2014/main" id="{BC6979B0-9F9B-4CD1-8E75-74601ED8C3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0625" y="1043646"/>
            <a:ext cx="11495589" cy="676314"/>
          </a:xfrm>
          <a:prstGeom prst="rect">
            <a:avLst/>
          </a:prstGeom>
        </p:spPr>
        <p:txBody>
          <a:bodyPr/>
          <a:lstStyle/>
          <a:p>
            <a:r>
              <a:rPr lang="en-US" baseline="30000" dirty="0" err="1"/>
              <a:t>n_TOF</a:t>
            </a:r>
            <a:r>
              <a:rPr lang="en-US" baseline="30000" dirty="0"/>
              <a:t> Data</a:t>
            </a:r>
            <a:endParaRPr dirty="0"/>
          </a:p>
        </p:txBody>
      </p:sp>
      <p:pic>
        <p:nvPicPr>
          <p:cNvPr id="5" name="Picture 4" descr="A close-up of a circuit board&#10;&#10;Description automatically generated">
            <a:extLst>
              <a:ext uri="{FF2B5EF4-FFF2-40B4-BE49-F238E27FC236}">
                <a16:creationId xmlns:a16="http://schemas.microsoft.com/office/drawing/2014/main" id="{F71DBD01-A904-C63F-D9F0-C2DED7047E5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61" y="1964989"/>
            <a:ext cx="1302160" cy="3205317"/>
          </a:xfrm>
          <a:prstGeom prst="rect">
            <a:avLst/>
          </a:prstGeom>
        </p:spPr>
      </p:pic>
      <p:sp>
        <p:nvSpPr>
          <p:cNvPr id="10" name="Elements heavier than iron are mostly produced via n-capture processes.…">
            <a:extLst>
              <a:ext uri="{FF2B5EF4-FFF2-40B4-BE49-F238E27FC236}">
                <a16:creationId xmlns:a16="http://schemas.microsoft.com/office/drawing/2014/main" id="{7261E0B6-8AA0-FE77-EDF2-A4061FC273F1}"/>
              </a:ext>
            </a:extLst>
          </p:cNvPr>
          <p:cNvSpPr txBox="1"/>
          <p:nvPr/>
        </p:nvSpPr>
        <p:spPr>
          <a:xfrm>
            <a:off x="6502400" y="1404145"/>
            <a:ext cx="6174058" cy="1936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Pick-up detector senses current induced in beamline by protons and sends signal to DAQ that protons arrive imminently. 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endParaRPr lang="en-US" sz="1800" spc="-1" dirty="0">
              <a:latin typeface="Trebuchet MS" panose="020B0603020202020204" pitchFamily="34" charset="0"/>
            </a:endParaRP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DAQ starts saving output of detectors for 120 milliseconds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endParaRPr lang="en-US" sz="1800" spc="-1" dirty="0">
              <a:latin typeface="Trebuchet MS" panose="020B0603020202020204" pitchFamily="34" charset="0"/>
            </a:endParaRP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ADC has a certain range (e.g. 14-bit, i.e. 2</a:t>
            </a:r>
            <a:r>
              <a:rPr lang="en-US" sz="1800" spc="-1" baseline="30000" dirty="0">
                <a:latin typeface="Trebuchet MS" panose="020B0603020202020204" pitchFamily="34" charset="0"/>
              </a:rPr>
              <a:t>14</a:t>
            </a:r>
            <a:r>
              <a:rPr lang="en-US" sz="1800" spc="-1" dirty="0">
                <a:latin typeface="Trebuchet MS" panose="020B0603020202020204" pitchFamily="34" charset="0"/>
              </a:rPr>
              <a:t> = 16384 channels into which signal amplitude is divided)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ADC has a certain rate (e.g. 125 mega-samples/second, i.e. signal is written 125e6 times per second = 8 ns / sample)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63FA8D2-8208-BA8D-D712-4F9CE2F96A86}"/>
              </a:ext>
            </a:extLst>
          </p:cNvPr>
          <p:cNvCxnSpPr>
            <a:cxnSpLocks/>
          </p:cNvCxnSpPr>
          <p:nvPr/>
        </p:nvCxnSpPr>
        <p:spPr>
          <a:xfrm flipV="1">
            <a:off x="1654361" y="8098669"/>
            <a:ext cx="3834976" cy="5108"/>
          </a:xfrm>
          <a:prstGeom prst="straightConnector1">
            <a:avLst/>
          </a:prstGeom>
          <a:noFill/>
          <a:ln w="76200" cap="flat">
            <a:solidFill>
              <a:srgbClr val="0070C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Elements heavier than iron are mostly produced via n-capture processes.…">
            <a:extLst>
              <a:ext uri="{FF2B5EF4-FFF2-40B4-BE49-F238E27FC236}">
                <a16:creationId xmlns:a16="http://schemas.microsoft.com/office/drawing/2014/main" id="{8EAD99FC-18E1-2C15-CAE6-EA35F134E5BD}"/>
              </a:ext>
            </a:extLst>
          </p:cNvPr>
          <p:cNvSpPr txBox="1"/>
          <p:nvPr/>
        </p:nvSpPr>
        <p:spPr>
          <a:xfrm>
            <a:off x="2999420" y="8169239"/>
            <a:ext cx="1144858" cy="483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0070C0"/>
                </a:solidFill>
                <a:latin typeface="Trebuchet MS" panose="020B0603020202020204" pitchFamily="34" charset="0"/>
              </a:rPr>
              <a:t>Protons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6E004A-219B-C07A-19E3-4EB4648B086D}"/>
              </a:ext>
            </a:extLst>
          </p:cNvPr>
          <p:cNvSpPr/>
          <p:nvPr/>
        </p:nvSpPr>
        <p:spPr>
          <a:xfrm>
            <a:off x="5665689" y="7734705"/>
            <a:ext cx="1326781" cy="727927"/>
          </a:xfrm>
          <a:prstGeom prst="rect">
            <a:avLst/>
          </a:prstGeom>
          <a:solidFill>
            <a:schemeClr val="bg2">
              <a:lumMod val="75000"/>
            </a:schemeClr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Elements heavier than iron are mostly produced via n-capture processes.…">
            <a:extLst>
              <a:ext uri="{FF2B5EF4-FFF2-40B4-BE49-F238E27FC236}">
                <a16:creationId xmlns:a16="http://schemas.microsoft.com/office/drawing/2014/main" id="{B18A5A08-9665-C039-5A75-D978F89FB2F0}"/>
              </a:ext>
            </a:extLst>
          </p:cNvPr>
          <p:cNvSpPr txBox="1"/>
          <p:nvPr/>
        </p:nvSpPr>
        <p:spPr>
          <a:xfrm>
            <a:off x="6036288" y="7976104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Lead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050BED8-0BD3-46FE-221B-82CB7D1A3253}"/>
              </a:ext>
            </a:extLst>
          </p:cNvPr>
          <p:cNvCxnSpPr>
            <a:cxnSpLocks/>
          </p:cNvCxnSpPr>
          <p:nvPr/>
        </p:nvCxnSpPr>
        <p:spPr>
          <a:xfrm flipV="1">
            <a:off x="6302651" y="6655443"/>
            <a:ext cx="0" cy="868419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5" name="Elements heavier than iron are mostly produced via n-capture processes.…">
            <a:extLst>
              <a:ext uri="{FF2B5EF4-FFF2-40B4-BE49-F238E27FC236}">
                <a16:creationId xmlns:a16="http://schemas.microsoft.com/office/drawing/2014/main" id="{B7DB50FC-9BCD-A692-784F-36E4214EB583}"/>
              </a:ext>
            </a:extLst>
          </p:cNvPr>
          <p:cNvSpPr txBox="1"/>
          <p:nvPr/>
        </p:nvSpPr>
        <p:spPr>
          <a:xfrm>
            <a:off x="7561494" y="6612066"/>
            <a:ext cx="1144858" cy="483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00B050"/>
                </a:solidFill>
                <a:latin typeface="Trebuchet MS" panose="020B0603020202020204" pitchFamily="34" charset="0"/>
              </a:rPr>
              <a:t>Neutrons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07B8D22-F2F1-5CC3-96EA-D06D2C7712E3}"/>
              </a:ext>
            </a:extLst>
          </p:cNvPr>
          <p:cNvCxnSpPr>
            <a:cxnSpLocks/>
          </p:cNvCxnSpPr>
          <p:nvPr/>
        </p:nvCxnSpPr>
        <p:spPr>
          <a:xfrm>
            <a:off x="7069823" y="8098668"/>
            <a:ext cx="813091" cy="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F86CFED-8C63-9CD2-AB57-F38D56B03E15}"/>
              </a:ext>
            </a:extLst>
          </p:cNvPr>
          <p:cNvCxnSpPr>
            <a:cxnSpLocks/>
          </p:cNvCxnSpPr>
          <p:nvPr/>
        </p:nvCxnSpPr>
        <p:spPr>
          <a:xfrm>
            <a:off x="6302651" y="8550296"/>
            <a:ext cx="11868" cy="69324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B8C8272-3E57-08D5-07C3-2BDB590E4C72}"/>
              </a:ext>
            </a:extLst>
          </p:cNvPr>
          <p:cNvCxnSpPr>
            <a:cxnSpLocks/>
          </p:cNvCxnSpPr>
          <p:nvPr/>
        </p:nvCxnSpPr>
        <p:spPr>
          <a:xfrm>
            <a:off x="6986536" y="8564493"/>
            <a:ext cx="467560" cy="59700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FFFAFE5-32D9-0725-18E7-16974E1CC289}"/>
              </a:ext>
            </a:extLst>
          </p:cNvPr>
          <p:cNvCxnSpPr>
            <a:cxnSpLocks/>
          </p:cNvCxnSpPr>
          <p:nvPr/>
        </p:nvCxnSpPr>
        <p:spPr>
          <a:xfrm flipH="1" flipV="1">
            <a:off x="5013786" y="6890663"/>
            <a:ext cx="512228" cy="69024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B27B1A8-549D-CE34-3D6C-8C030047CB89}"/>
              </a:ext>
            </a:extLst>
          </p:cNvPr>
          <p:cNvCxnSpPr>
            <a:cxnSpLocks/>
          </p:cNvCxnSpPr>
          <p:nvPr/>
        </p:nvCxnSpPr>
        <p:spPr>
          <a:xfrm flipV="1">
            <a:off x="7096342" y="6935586"/>
            <a:ext cx="614764" cy="67045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98B425EB-E1B7-399F-3343-B856D8657D5F}"/>
              </a:ext>
            </a:extLst>
          </p:cNvPr>
          <p:cNvSpPr/>
          <p:nvPr/>
        </p:nvSpPr>
        <p:spPr>
          <a:xfrm>
            <a:off x="5665689" y="5689785"/>
            <a:ext cx="1326781" cy="727927"/>
          </a:xfrm>
          <a:prstGeom prst="rect">
            <a:avLst/>
          </a:prstGeom>
          <a:solidFill>
            <a:schemeClr val="bg1"/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Elements heavier than iron are mostly produced via n-capture processes.…">
            <a:extLst>
              <a:ext uri="{FF2B5EF4-FFF2-40B4-BE49-F238E27FC236}">
                <a16:creationId xmlns:a16="http://schemas.microsoft.com/office/drawing/2014/main" id="{194C2B53-5ADD-F7F2-22A5-66723827FF16}"/>
              </a:ext>
            </a:extLst>
          </p:cNvPr>
          <p:cNvSpPr txBox="1"/>
          <p:nvPr/>
        </p:nvSpPr>
        <p:spPr>
          <a:xfrm>
            <a:off x="5825204" y="5760845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Detectors</a:t>
            </a:r>
          </a:p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in EAR2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820774B-D304-612B-478E-F7CE522E2935}"/>
              </a:ext>
            </a:extLst>
          </p:cNvPr>
          <p:cNvSpPr/>
          <p:nvPr/>
        </p:nvSpPr>
        <p:spPr>
          <a:xfrm>
            <a:off x="8133923" y="7701599"/>
            <a:ext cx="1326781" cy="727927"/>
          </a:xfrm>
          <a:prstGeom prst="rect">
            <a:avLst/>
          </a:prstGeom>
          <a:solidFill>
            <a:schemeClr val="bg1"/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Elements heavier than iron are mostly produced via n-capture processes.…">
            <a:extLst>
              <a:ext uri="{FF2B5EF4-FFF2-40B4-BE49-F238E27FC236}">
                <a16:creationId xmlns:a16="http://schemas.microsoft.com/office/drawing/2014/main" id="{CD70C0B6-5B2E-D975-A350-EF7EBA31AC88}"/>
              </a:ext>
            </a:extLst>
          </p:cNvPr>
          <p:cNvSpPr txBox="1"/>
          <p:nvPr/>
        </p:nvSpPr>
        <p:spPr>
          <a:xfrm>
            <a:off x="8293438" y="7772659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Detectors</a:t>
            </a:r>
          </a:p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in EAR1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64D3610-140E-D475-6A66-F4934C503C04}"/>
              </a:ext>
            </a:extLst>
          </p:cNvPr>
          <p:cNvSpPr/>
          <p:nvPr/>
        </p:nvSpPr>
        <p:spPr>
          <a:xfrm>
            <a:off x="1965558" y="7195936"/>
            <a:ext cx="1326781" cy="727927"/>
          </a:xfrm>
          <a:prstGeom prst="rect">
            <a:avLst/>
          </a:prstGeom>
          <a:solidFill>
            <a:schemeClr val="bg1"/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Elements heavier than iron are mostly produced via n-capture processes.…">
            <a:extLst>
              <a:ext uri="{FF2B5EF4-FFF2-40B4-BE49-F238E27FC236}">
                <a16:creationId xmlns:a16="http://schemas.microsoft.com/office/drawing/2014/main" id="{764A3ED2-CD82-D22A-5E3A-19BC1BD481BA}"/>
              </a:ext>
            </a:extLst>
          </p:cNvPr>
          <p:cNvSpPr txBox="1"/>
          <p:nvPr/>
        </p:nvSpPr>
        <p:spPr>
          <a:xfrm>
            <a:off x="2104035" y="7235786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Pick-up (PKUP)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957D4CD-4D56-12D5-69AB-9C775320981C}"/>
              </a:ext>
            </a:extLst>
          </p:cNvPr>
          <p:cNvCxnSpPr>
            <a:cxnSpLocks/>
          </p:cNvCxnSpPr>
          <p:nvPr/>
        </p:nvCxnSpPr>
        <p:spPr>
          <a:xfrm flipH="1" flipV="1">
            <a:off x="1654361" y="5058533"/>
            <a:ext cx="901745" cy="2039699"/>
          </a:xfrm>
          <a:prstGeom prst="straightConnector1">
            <a:avLst/>
          </a:prstGeom>
          <a:noFill/>
          <a:ln w="76200" cap="flat">
            <a:solidFill>
              <a:schemeClr val="bg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2" name="Elements heavier than iron are mostly produced via n-capture processes.…">
            <a:extLst>
              <a:ext uri="{FF2B5EF4-FFF2-40B4-BE49-F238E27FC236}">
                <a16:creationId xmlns:a16="http://schemas.microsoft.com/office/drawing/2014/main" id="{8E4B670B-3441-6641-5837-C71418B6FF1B}"/>
              </a:ext>
            </a:extLst>
          </p:cNvPr>
          <p:cNvSpPr txBox="1"/>
          <p:nvPr/>
        </p:nvSpPr>
        <p:spPr>
          <a:xfrm>
            <a:off x="2284126" y="5767170"/>
            <a:ext cx="1144858" cy="483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Trigger to write data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4395C5C3-D663-E1EA-1671-8BFC012080A2}"/>
              </a:ext>
            </a:extLst>
          </p:cNvPr>
          <p:cNvCxnSpPr>
            <a:cxnSpLocks/>
          </p:cNvCxnSpPr>
          <p:nvPr/>
        </p:nvCxnSpPr>
        <p:spPr>
          <a:xfrm flipH="1" flipV="1">
            <a:off x="2310831" y="3983635"/>
            <a:ext cx="3178506" cy="1605244"/>
          </a:xfrm>
          <a:prstGeom prst="straightConnector1">
            <a:avLst/>
          </a:prstGeom>
          <a:noFill/>
          <a:ln w="76200" cap="flat">
            <a:solidFill>
              <a:srgbClr val="989898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Elements heavier than iron are mostly produced via n-capture processes.…">
            <a:extLst>
              <a:ext uri="{FF2B5EF4-FFF2-40B4-BE49-F238E27FC236}">
                <a16:creationId xmlns:a16="http://schemas.microsoft.com/office/drawing/2014/main" id="{BC83E5F1-0812-A494-99B1-2C4E5C82F99B}"/>
              </a:ext>
            </a:extLst>
          </p:cNvPr>
          <p:cNvSpPr txBox="1"/>
          <p:nvPr/>
        </p:nvSpPr>
        <p:spPr>
          <a:xfrm>
            <a:off x="4125042" y="4427456"/>
            <a:ext cx="1144858" cy="483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989898"/>
                </a:solidFill>
                <a:latin typeface="Trebuchet MS" panose="020B0603020202020204" pitchFamily="34" charset="0"/>
              </a:rPr>
              <a:t>Signals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6890FB0-E8AB-8327-7C05-CBDBB30D8AEA}"/>
              </a:ext>
            </a:extLst>
          </p:cNvPr>
          <p:cNvCxnSpPr>
            <a:cxnSpLocks/>
          </p:cNvCxnSpPr>
          <p:nvPr/>
        </p:nvCxnSpPr>
        <p:spPr>
          <a:xfrm flipH="1" flipV="1">
            <a:off x="2226690" y="4309994"/>
            <a:ext cx="5890483" cy="3333156"/>
          </a:xfrm>
          <a:prstGeom prst="straightConnector1">
            <a:avLst/>
          </a:prstGeom>
          <a:noFill/>
          <a:ln w="76200" cap="flat">
            <a:solidFill>
              <a:schemeClr val="bg2">
                <a:lumMod val="60000"/>
                <a:lumOff val="40000"/>
              </a:schemeClr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32594123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UoE_Stacked Logo_Black.png" descr="UoE_Stacked Logo_Blac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62" y="124479"/>
            <a:ext cx="2809466" cy="6741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ERC.jpeg" descr="ERC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3541" y="128241"/>
            <a:ext cx="1793621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cern_logo.jpg" descr="cern_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80534" y="90141"/>
            <a:ext cx="870035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ntof-logo-white.png" descr="ntof-logo-whit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7314" y="60049"/>
            <a:ext cx="1302159" cy="802998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0E6389E-A076-4A4B-ABFC-8C2AF930718E}"/>
              </a:ext>
            </a:extLst>
          </p:cNvPr>
          <p:cNvSpPr/>
          <p:nvPr/>
        </p:nvSpPr>
        <p:spPr>
          <a:xfrm>
            <a:off x="113165" y="9261751"/>
            <a:ext cx="12853997" cy="4572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Ruchi Garg                                                77,78Se(n,𝛾) Measurement - Part I                                                26 Nov 2020">
            <a:extLst>
              <a:ext uri="{FF2B5EF4-FFF2-40B4-BE49-F238E27FC236}">
                <a16:creationId xmlns:a16="http://schemas.microsoft.com/office/drawing/2014/main" id="{6D07FA30-2859-4835-9236-92773C316D8E}"/>
              </a:ext>
            </a:extLst>
          </p:cNvPr>
          <p:cNvSpPr txBox="1"/>
          <p:nvPr/>
        </p:nvSpPr>
        <p:spPr>
          <a:xfrm>
            <a:off x="113165" y="9399444"/>
            <a:ext cx="12778470" cy="308609"/>
          </a:xfrm>
          <a:prstGeom prst="rect">
            <a:avLst/>
          </a:prstGeom>
          <a:ln w="6350">
            <a:solidFill>
              <a:schemeClr val="accent1">
                <a:lumOff val="12058"/>
              </a:schemeClr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746" tIns="20746" rIns="20746" bIns="20746"/>
          <a:lstStyle>
            <a:lvl1pPr algn="ctr"/>
          </a:lstStyle>
          <a:p>
            <a:r>
              <a:rPr lang="en-GB" dirty="0"/>
              <a:t>Nikolay Sosnin		                 		                         		</a:t>
            </a:r>
            <a:r>
              <a:rPr lang="en-GB" baseline="30000" dirty="0"/>
              <a:t>26</a:t>
            </a:r>
            <a:r>
              <a:rPr lang="en-GB" dirty="0"/>
              <a:t>Al Filtering		                 		                         		31 July 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E77478-063F-4AC4-8F98-CCDE44CD490A}"/>
              </a:ext>
            </a:extLst>
          </p:cNvPr>
          <p:cNvSpPr/>
          <p:nvPr/>
        </p:nvSpPr>
        <p:spPr>
          <a:xfrm>
            <a:off x="7882914" y="60400"/>
            <a:ext cx="914400" cy="9144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Astrophysical Motivation">
            <a:extLst>
              <a:ext uri="{FF2B5EF4-FFF2-40B4-BE49-F238E27FC236}">
                <a16:creationId xmlns:a16="http://schemas.microsoft.com/office/drawing/2014/main" id="{BC6979B0-9F9B-4CD1-8E75-74601ED8C3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0625" y="1043646"/>
            <a:ext cx="11495589" cy="676314"/>
          </a:xfrm>
          <a:prstGeom prst="rect">
            <a:avLst/>
          </a:prstGeom>
        </p:spPr>
        <p:txBody>
          <a:bodyPr/>
          <a:lstStyle/>
          <a:p>
            <a:r>
              <a:rPr lang="en-US" baseline="30000" dirty="0"/>
              <a:t>Staging </a:t>
            </a:r>
            <a:endParaRPr dirty="0"/>
          </a:p>
        </p:txBody>
      </p:sp>
      <p:sp>
        <p:nvSpPr>
          <p:cNvPr id="10" name="Elements heavier than iron are mostly produced via n-capture processes.…">
            <a:extLst>
              <a:ext uri="{FF2B5EF4-FFF2-40B4-BE49-F238E27FC236}">
                <a16:creationId xmlns:a16="http://schemas.microsoft.com/office/drawing/2014/main" id="{7261E0B6-8AA0-FE77-EDF2-A4061FC273F1}"/>
              </a:ext>
            </a:extLst>
          </p:cNvPr>
          <p:cNvSpPr txBox="1"/>
          <p:nvPr/>
        </p:nvSpPr>
        <p:spPr>
          <a:xfrm>
            <a:off x="653043" y="1900559"/>
            <a:ext cx="7065567" cy="1936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Data saved on tape server can be re-accessed through two steps: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Staging: converting magnetic tape back to digital data (takes a few days) stored on computer cluster LXPLUS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raw2root: C++ based code, which converts digital output of tape server to ROOT histograms for analysis</a:t>
            </a:r>
          </a:p>
        </p:txBody>
      </p:sp>
      <p:pic>
        <p:nvPicPr>
          <p:cNvPr id="3" name="Picture 2" descr="A close-up of several computer servers&#10;&#10;Description automatically generated">
            <a:extLst>
              <a:ext uri="{FF2B5EF4-FFF2-40B4-BE49-F238E27FC236}">
                <a16:creationId xmlns:a16="http://schemas.microsoft.com/office/drawing/2014/main" id="{100B6E98-694F-0DBB-85FE-FE0BC2BEC0F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68" y="4655642"/>
            <a:ext cx="4609611" cy="30730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4B59F00-B2E1-54CA-A8CF-629335EC4D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17019" y="4669355"/>
            <a:ext cx="6150143" cy="2731912"/>
          </a:xfrm>
          <a:prstGeom prst="rect">
            <a:avLst/>
          </a:prstGeom>
        </p:spPr>
      </p:pic>
      <p:sp>
        <p:nvSpPr>
          <p:cNvPr id="6" name="Elements heavier than iron are mostly produced via n-capture processes.…">
            <a:extLst>
              <a:ext uri="{FF2B5EF4-FFF2-40B4-BE49-F238E27FC236}">
                <a16:creationId xmlns:a16="http://schemas.microsoft.com/office/drawing/2014/main" id="{E1E4698B-F04A-DC4E-AA69-5F06FD954DA4}"/>
              </a:ext>
            </a:extLst>
          </p:cNvPr>
          <p:cNvSpPr txBox="1"/>
          <p:nvPr/>
        </p:nvSpPr>
        <p:spPr>
          <a:xfrm>
            <a:off x="12181332" y="7401267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Time</a:t>
            </a:r>
          </a:p>
        </p:txBody>
      </p:sp>
      <p:sp>
        <p:nvSpPr>
          <p:cNvPr id="7" name="Elements heavier than iron are mostly produced via n-capture processes.…">
            <a:extLst>
              <a:ext uri="{FF2B5EF4-FFF2-40B4-BE49-F238E27FC236}">
                <a16:creationId xmlns:a16="http://schemas.microsoft.com/office/drawing/2014/main" id="{8D6CE465-EDA5-65DD-AC7D-8DF4E8D078AB}"/>
              </a:ext>
            </a:extLst>
          </p:cNvPr>
          <p:cNvSpPr txBox="1"/>
          <p:nvPr/>
        </p:nvSpPr>
        <p:spPr>
          <a:xfrm rot="16200000">
            <a:off x="6256317" y="5000471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Voltage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053202A-D08B-6A12-683E-335D4F02F943}"/>
              </a:ext>
            </a:extLst>
          </p:cNvPr>
          <p:cNvCxnSpPr>
            <a:cxnSpLocks/>
          </p:cNvCxnSpPr>
          <p:nvPr/>
        </p:nvCxnSpPr>
        <p:spPr>
          <a:xfrm>
            <a:off x="5782235" y="6239742"/>
            <a:ext cx="954741" cy="0"/>
          </a:xfrm>
          <a:prstGeom prst="straightConnector1">
            <a:avLst/>
          </a:prstGeom>
          <a:noFill/>
          <a:ln w="76200" cap="flat">
            <a:solidFill>
              <a:schemeClr val="bg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" name="Elements heavier than iron are mostly produced via n-capture processes.…">
            <a:extLst>
              <a:ext uri="{FF2B5EF4-FFF2-40B4-BE49-F238E27FC236}">
                <a16:creationId xmlns:a16="http://schemas.microsoft.com/office/drawing/2014/main" id="{6E5A92D9-0201-8318-98EF-3ACD67119BF2}"/>
              </a:ext>
            </a:extLst>
          </p:cNvPr>
          <p:cNvSpPr txBox="1"/>
          <p:nvPr/>
        </p:nvSpPr>
        <p:spPr>
          <a:xfrm>
            <a:off x="5684328" y="6475305"/>
            <a:ext cx="1144858" cy="483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Staging + raw2root</a:t>
            </a:r>
          </a:p>
        </p:txBody>
      </p:sp>
      <p:sp>
        <p:nvSpPr>
          <p:cNvPr id="21" name="Elements heavier than iron are mostly produced via n-capture processes.…">
            <a:extLst>
              <a:ext uri="{FF2B5EF4-FFF2-40B4-BE49-F238E27FC236}">
                <a16:creationId xmlns:a16="http://schemas.microsoft.com/office/drawing/2014/main" id="{C801D1C8-95AD-E170-D82F-28E7B4E5780B}"/>
              </a:ext>
            </a:extLst>
          </p:cNvPr>
          <p:cNvSpPr txBox="1"/>
          <p:nvPr/>
        </p:nvSpPr>
        <p:spPr>
          <a:xfrm>
            <a:off x="2138740" y="7871339"/>
            <a:ext cx="2793743" cy="792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CERN tape server</a:t>
            </a:r>
          </a:p>
        </p:txBody>
      </p:sp>
      <p:pic>
        <p:nvPicPr>
          <p:cNvPr id="27" name="Graphic 26" descr="Crying face outline outline">
            <a:extLst>
              <a:ext uri="{FF2B5EF4-FFF2-40B4-BE49-F238E27FC236}">
                <a16:creationId xmlns:a16="http://schemas.microsoft.com/office/drawing/2014/main" id="{FA29051D-44B6-5EA6-2355-F903D2FB9F5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11442" y="948627"/>
            <a:ext cx="670394" cy="67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14879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UoE_Stacked Logo_Black.png" descr="UoE_Stacked Logo_Blac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62" y="124479"/>
            <a:ext cx="2809466" cy="6741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ERC.jpeg" descr="ERC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3541" y="128241"/>
            <a:ext cx="1793621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cern_logo.jpg" descr="cern_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80534" y="90141"/>
            <a:ext cx="870035" cy="858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ntof-logo-white.png" descr="ntof-logo-whit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7314" y="60049"/>
            <a:ext cx="1302159" cy="802998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0E6389E-A076-4A4B-ABFC-8C2AF930718E}"/>
              </a:ext>
            </a:extLst>
          </p:cNvPr>
          <p:cNvSpPr/>
          <p:nvPr/>
        </p:nvSpPr>
        <p:spPr>
          <a:xfrm>
            <a:off x="113165" y="9261751"/>
            <a:ext cx="12853997" cy="4572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Ruchi Garg                                                77,78Se(n,𝛾) Measurement - Part I                                                26 Nov 2020">
            <a:extLst>
              <a:ext uri="{FF2B5EF4-FFF2-40B4-BE49-F238E27FC236}">
                <a16:creationId xmlns:a16="http://schemas.microsoft.com/office/drawing/2014/main" id="{6D07FA30-2859-4835-9236-92773C316D8E}"/>
              </a:ext>
            </a:extLst>
          </p:cNvPr>
          <p:cNvSpPr txBox="1"/>
          <p:nvPr/>
        </p:nvSpPr>
        <p:spPr>
          <a:xfrm>
            <a:off x="113165" y="9399444"/>
            <a:ext cx="12778470" cy="308609"/>
          </a:xfrm>
          <a:prstGeom prst="rect">
            <a:avLst/>
          </a:prstGeom>
          <a:ln w="6350">
            <a:solidFill>
              <a:schemeClr val="accent1">
                <a:lumOff val="12058"/>
              </a:schemeClr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746" tIns="20746" rIns="20746" bIns="20746"/>
          <a:lstStyle>
            <a:lvl1pPr algn="ctr"/>
          </a:lstStyle>
          <a:p>
            <a:r>
              <a:rPr lang="en-GB" dirty="0"/>
              <a:t>Nikolay Sosnin		                 		                         		</a:t>
            </a:r>
            <a:r>
              <a:rPr lang="en-GB" baseline="30000" dirty="0"/>
              <a:t>26</a:t>
            </a:r>
            <a:r>
              <a:rPr lang="en-GB" dirty="0"/>
              <a:t>Al Filtering		                 		                         		31 July 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E77478-063F-4AC4-8F98-CCDE44CD490A}"/>
              </a:ext>
            </a:extLst>
          </p:cNvPr>
          <p:cNvSpPr/>
          <p:nvPr/>
        </p:nvSpPr>
        <p:spPr>
          <a:xfrm>
            <a:off x="7882914" y="60400"/>
            <a:ext cx="914400" cy="914400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Astrophysical Motivation">
            <a:extLst>
              <a:ext uri="{FF2B5EF4-FFF2-40B4-BE49-F238E27FC236}">
                <a16:creationId xmlns:a16="http://schemas.microsoft.com/office/drawing/2014/main" id="{BC6979B0-9F9B-4CD1-8E75-74601ED8C3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0625" y="1043646"/>
            <a:ext cx="11495589" cy="676314"/>
          </a:xfrm>
          <a:prstGeom prst="rect">
            <a:avLst/>
          </a:prstGeom>
        </p:spPr>
        <p:txBody>
          <a:bodyPr/>
          <a:lstStyle/>
          <a:p>
            <a:r>
              <a:rPr lang="en-US" baseline="30000" dirty="0"/>
              <a:t>raw2root</a:t>
            </a:r>
            <a:endParaRPr dirty="0"/>
          </a:p>
        </p:txBody>
      </p:sp>
      <p:sp>
        <p:nvSpPr>
          <p:cNvPr id="10" name="Elements heavier than iron are mostly produced via n-capture processes.…">
            <a:extLst>
              <a:ext uri="{FF2B5EF4-FFF2-40B4-BE49-F238E27FC236}">
                <a16:creationId xmlns:a16="http://schemas.microsoft.com/office/drawing/2014/main" id="{7261E0B6-8AA0-FE77-EDF2-A4061FC273F1}"/>
              </a:ext>
            </a:extLst>
          </p:cNvPr>
          <p:cNvSpPr txBox="1"/>
          <p:nvPr/>
        </p:nvSpPr>
        <p:spPr>
          <a:xfrm>
            <a:off x="653043" y="1900559"/>
            <a:ext cx="7065567" cy="1936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raw2root is composed of two main components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 err="1">
                <a:latin typeface="Trebuchet MS" panose="020B0603020202020204" pitchFamily="34" charset="0"/>
              </a:rPr>
              <a:t>ntoflib</a:t>
            </a:r>
            <a:r>
              <a:rPr lang="en-US" sz="1800" spc="-1" dirty="0">
                <a:latin typeface="Trebuchet MS" panose="020B0603020202020204" pitchFamily="34" charset="0"/>
              </a:rPr>
              <a:t>, custom </a:t>
            </a:r>
            <a:r>
              <a:rPr lang="en-US" sz="1800" spc="-1" dirty="0" err="1">
                <a:latin typeface="Trebuchet MS" panose="020B0603020202020204" pitchFamily="34" charset="0"/>
              </a:rPr>
              <a:t>n_TOF</a:t>
            </a:r>
            <a:r>
              <a:rPr lang="en-US" sz="1800" spc="-1" dirty="0">
                <a:latin typeface="Trebuchet MS" panose="020B0603020202020204" pitchFamily="34" charset="0"/>
              </a:rPr>
              <a:t> analysis libraries</a:t>
            </a:r>
          </a:p>
          <a:p>
            <a:pPr marL="287190" indent="-28575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 spc="-1" dirty="0">
                <a:latin typeface="Trebuchet MS" panose="020B0603020202020204" pitchFamily="34" charset="0"/>
              </a:rPr>
              <a:t>detector class, user-written routine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endParaRPr lang="en-US" sz="1800" spc="-1" dirty="0">
              <a:latin typeface="Trebuchet MS" panose="020B0603020202020204" pitchFamily="34" charset="0"/>
            </a:endParaRP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latin typeface="Trebuchet MS" panose="020B0603020202020204" pitchFamily="34" charset="0"/>
              </a:rPr>
              <a:t>In detector class, user specifies how the signal trace should be handled (filtering) and what parameters are saved to raw2root output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D62A72-7DC5-BFC9-EB1A-BF1E818BD866}"/>
              </a:ext>
            </a:extLst>
          </p:cNvPr>
          <p:cNvSpPr/>
          <p:nvPr/>
        </p:nvSpPr>
        <p:spPr>
          <a:xfrm>
            <a:off x="6843006" y="6253280"/>
            <a:ext cx="1326781" cy="727927"/>
          </a:xfrm>
          <a:prstGeom prst="rect">
            <a:avLst/>
          </a:prstGeom>
          <a:solidFill>
            <a:schemeClr val="bg1"/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Elements heavier than iron are mostly produced via n-capture processes.…">
            <a:extLst>
              <a:ext uri="{FF2B5EF4-FFF2-40B4-BE49-F238E27FC236}">
                <a16:creationId xmlns:a16="http://schemas.microsoft.com/office/drawing/2014/main" id="{E054E6FD-A305-84DB-8973-46D9908C020F}"/>
              </a:ext>
            </a:extLst>
          </p:cNvPr>
          <p:cNvSpPr txBox="1"/>
          <p:nvPr/>
        </p:nvSpPr>
        <p:spPr>
          <a:xfrm>
            <a:off x="7002521" y="6458810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raw2root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47A1EC-3D67-A4EA-FE6A-F758A7D36D39}"/>
              </a:ext>
            </a:extLst>
          </p:cNvPr>
          <p:cNvSpPr/>
          <p:nvPr/>
        </p:nvSpPr>
        <p:spPr>
          <a:xfrm>
            <a:off x="5368312" y="4187857"/>
            <a:ext cx="1326781" cy="727927"/>
          </a:xfrm>
          <a:prstGeom prst="rect">
            <a:avLst/>
          </a:prstGeom>
          <a:solidFill>
            <a:schemeClr val="bg1"/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Elements heavier than iron are mostly produced via n-capture processes.…">
            <a:extLst>
              <a:ext uri="{FF2B5EF4-FFF2-40B4-BE49-F238E27FC236}">
                <a16:creationId xmlns:a16="http://schemas.microsoft.com/office/drawing/2014/main" id="{86ED429E-74E6-5730-1DCE-6CF277441730}"/>
              </a:ext>
            </a:extLst>
          </p:cNvPr>
          <p:cNvSpPr txBox="1"/>
          <p:nvPr/>
        </p:nvSpPr>
        <p:spPr>
          <a:xfrm>
            <a:off x="5527827" y="4393387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 err="1">
                <a:solidFill>
                  <a:srgbClr val="FFFFFF"/>
                </a:solidFill>
                <a:latin typeface="Trebuchet MS" panose="020B0603020202020204" pitchFamily="34" charset="0"/>
              </a:rPr>
              <a:t>ntoflib</a:t>
            </a:r>
            <a:endParaRPr lang="en-US" sz="1800" spc="-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A9195-9967-D3CE-E291-24BCA4DC08F7}"/>
              </a:ext>
            </a:extLst>
          </p:cNvPr>
          <p:cNvSpPr/>
          <p:nvPr/>
        </p:nvSpPr>
        <p:spPr>
          <a:xfrm>
            <a:off x="8169787" y="4216743"/>
            <a:ext cx="1326781" cy="727927"/>
          </a:xfrm>
          <a:prstGeom prst="rect">
            <a:avLst/>
          </a:prstGeom>
          <a:solidFill>
            <a:schemeClr val="bg1"/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Elements heavier than iron are mostly produced via n-capture processes.…">
            <a:extLst>
              <a:ext uri="{FF2B5EF4-FFF2-40B4-BE49-F238E27FC236}">
                <a16:creationId xmlns:a16="http://schemas.microsoft.com/office/drawing/2014/main" id="{2754D92A-C5B0-4893-9572-0C06CD31055B}"/>
              </a:ext>
            </a:extLst>
          </p:cNvPr>
          <p:cNvSpPr txBox="1"/>
          <p:nvPr/>
        </p:nvSpPr>
        <p:spPr>
          <a:xfrm>
            <a:off x="8329302" y="4314697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Detector</a:t>
            </a:r>
          </a:p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class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F6066D4-FF7D-159E-0729-0EA31DC1E5C7}"/>
              </a:ext>
            </a:extLst>
          </p:cNvPr>
          <p:cNvCxnSpPr>
            <a:cxnSpLocks/>
          </p:cNvCxnSpPr>
          <p:nvPr/>
        </p:nvCxnSpPr>
        <p:spPr>
          <a:xfrm>
            <a:off x="6365453" y="5073321"/>
            <a:ext cx="659279" cy="1051309"/>
          </a:xfrm>
          <a:prstGeom prst="straightConnector1">
            <a:avLst/>
          </a:prstGeom>
          <a:noFill/>
          <a:ln w="76200" cap="flat">
            <a:solidFill>
              <a:schemeClr val="bg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B4DBA2C-CF6F-41E4-17F6-561ADB9962A6}"/>
              </a:ext>
            </a:extLst>
          </p:cNvPr>
          <p:cNvCxnSpPr>
            <a:cxnSpLocks/>
          </p:cNvCxnSpPr>
          <p:nvPr/>
        </p:nvCxnSpPr>
        <p:spPr>
          <a:xfrm flipH="1">
            <a:off x="8018521" y="5073321"/>
            <a:ext cx="654833" cy="1001427"/>
          </a:xfrm>
          <a:prstGeom prst="straightConnector1">
            <a:avLst/>
          </a:prstGeom>
          <a:noFill/>
          <a:ln w="76200" cap="flat">
            <a:solidFill>
              <a:schemeClr val="bg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5AED364D-208A-5357-09EC-75376EC7B674}"/>
              </a:ext>
            </a:extLst>
          </p:cNvPr>
          <p:cNvSpPr/>
          <p:nvPr/>
        </p:nvSpPr>
        <p:spPr>
          <a:xfrm>
            <a:off x="10847655" y="2177268"/>
            <a:ext cx="1326781" cy="727927"/>
          </a:xfrm>
          <a:prstGeom prst="rect">
            <a:avLst/>
          </a:prstGeom>
          <a:solidFill>
            <a:schemeClr val="bg1"/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Elements heavier than iron are mostly produced via n-capture processes.…">
            <a:extLst>
              <a:ext uri="{FF2B5EF4-FFF2-40B4-BE49-F238E27FC236}">
                <a16:creationId xmlns:a16="http://schemas.microsoft.com/office/drawing/2014/main" id="{22253C35-B801-9383-5D3D-64F317FE4303}"/>
              </a:ext>
            </a:extLst>
          </p:cNvPr>
          <p:cNvSpPr txBox="1"/>
          <p:nvPr/>
        </p:nvSpPr>
        <p:spPr>
          <a:xfrm>
            <a:off x="11007170" y="2383738"/>
            <a:ext cx="1007750" cy="38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 err="1">
                <a:solidFill>
                  <a:srgbClr val="FFFFFF"/>
                </a:solidFill>
                <a:latin typeface="Trebuchet MS" panose="020B0603020202020204" pitchFamily="34" charset="0"/>
              </a:rPr>
              <a:t>UserInput</a:t>
            </a:r>
            <a:endParaRPr lang="en-US" sz="1800" spc="-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75BEC8C-EA06-38E6-6576-ECD81BBF7A2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17037" y="1008576"/>
            <a:ext cx="3202968" cy="1422768"/>
          </a:xfrm>
          <a:prstGeom prst="rect">
            <a:avLst/>
          </a:prstGeom>
        </p:spPr>
      </p:pic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26F4998-9E51-02C8-1580-B1D996ED5C47}"/>
              </a:ext>
            </a:extLst>
          </p:cNvPr>
          <p:cNvCxnSpPr>
            <a:cxnSpLocks/>
          </p:cNvCxnSpPr>
          <p:nvPr/>
        </p:nvCxnSpPr>
        <p:spPr>
          <a:xfrm flipH="1">
            <a:off x="9594764" y="3052009"/>
            <a:ext cx="1149437" cy="1135848"/>
          </a:xfrm>
          <a:prstGeom prst="straightConnector1">
            <a:avLst/>
          </a:prstGeom>
          <a:noFill/>
          <a:ln w="76200" cap="flat">
            <a:solidFill>
              <a:schemeClr val="bg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7DD23B4-48EA-F3C5-2CEB-2D364CCF780F}"/>
              </a:ext>
            </a:extLst>
          </p:cNvPr>
          <p:cNvCxnSpPr>
            <a:cxnSpLocks/>
          </p:cNvCxnSpPr>
          <p:nvPr/>
        </p:nvCxnSpPr>
        <p:spPr>
          <a:xfrm>
            <a:off x="8051980" y="2576873"/>
            <a:ext cx="386906" cy="1425430"/>
          </a:xfrm>
          <a:prstGeom prst="straightConnector1">
            <a:avLst/>
          </a:prstGeom>
          <a:noFill/>
          <a:ln w="76200" cap="flat">
            <a:solidFill>
              <a:schemeClr val="bg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F5460D5-31F4-DCFA-16C4-CE948D2ECF8B}"/>
              </a:ext>
            </a:extLst>
          </p:cNvPr>
          <p:cNvCxnSpPr>
            <a:cxnSpLocks/>
          </p:cNvCxnSpPr>
          <p:nvPr/>
        </p:nvCxnSpPr>
        <p:spPr>
          <a:xfrm>
            <a:off x="7506396" y="7120051"/>
            <a:ext cx="0" cy="732990"/>
          </a:xfrm>
          <a:prstGeom prst="straightConnector1">
            <a:avLst/>
          </a:prstGeom>
          <a:noFill/>
          <a:ln w="76200" cap="flat">
            <a:solidFill>
              <a:schemeClr val="bg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F5A4331F-FA76-0147-EAA5-27060B2D1186}"/>
              </a:ext>
            </a:extLst>
          </p:cNvPr>
          <p:cNvSpPr/>
          <p:nvPr/>
        </p:nvSpPr>
        <p:spPr>
          <a:xfrm>
            <a:off x="5368312" y="7951465"/>
            <a:ext cx="4229755" cy="727927"/>
          </a:xfrm>
          <a:prstGeom prst="rect">
            <a:avLst/>
          </a:prstGeom>
          <a:solidFill>
            <a:schemeClr val="bg1"/>
          </a:solidFill>
          <a:ln w="3175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4896" tIns="24896" rIns="24896" bIns="24896" numCol="1" spcCol="38100" rtlCol="0" anchor="ctr">
            <a:spAutoFit/>
          </a:bodyPr>
          <a:lstStyle/>
          <a:p>
            <a:pPr marL="0" marR="0" indent="0" algn="l" defTabSz="11802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Elements heavier than iron are mostly produced via n-capture processes.…">
            <a:extLst>
              <a:ext uri="{FF2B5EF4-FFF2-40B4-BE49-F238E27FC236}">
                <a16:creationId xmlns:a16="http://schemas.microsoft.com/office/drawing/2014/main" id="{1009A263-D85D-040B-92AF-53B4925D6DF5}"/>
              </a:ext>
            </a:extLst>
          </p:cNvPr>
          <p:cNvSpPr txBox="1"/>
          <p:nvPr/>
        </p:nvSpPr>
        <p:spPr>
          <a:xfrm>
            <a:off x="5652435" y="8089763"/>
            <a:ext cx="3671507" cy="217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spc="-1" dirty="0">
                <a:solidFill>
                  <a:srgbClr val="FFFFFF"/>
                </a:solidFill>
                <a:latin typeface="Trebuchet MS" panose="020B0603020202020204" pitchFamily="34" charset="0"/>
              </a:rPr>
              <a:t>Desired output, e.g. amplitudes, times of signals</a:t>
            </a:r>
          </a:p>
        </p:txBody>
      </p:sp>
    </p:spTree>
    <p:extLst>
      <p:ext uri="{BB962C8B-B14F-4D97-AF65-F5344CB8AC3E}">
        <p14:creationId xmlns:p14="http://schemas.microsoft.com/office/powerpoint/2010/main" val="403435569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24896" tIns="24896" rIns="24896" bIns="24896" numCol="1" spcCol="38100" rtlCol="0" anchor="ctr">
        <a:spAutoFit/>
      </a:bodyPr>
      <a:lstStyle>
        <a:defPPr marL="0" marR="0" indent="0" algn="l" defTabSz="11802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4896" tIns="24896" rIns="24896" bIns="24896" numCol="1" spcCol="38100" rtlCol="0" anchor="t">
        <a:spAutoFit/>
      </a:bodyPr>
      <a:lstStyle>
        <a:defPPr marL="0" marR="0" indent="0" algn="l" defTabSz="31145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24896" tIns="24896" rIns="24896" bIns="24896" numCol="1" spcCol="38100" rtlCol="0" anchor="ctr">
        <a:spAutoFit/>
      </a:bodyPr>
      <a:lstStyle>
        <a:defPPr marL="0" marR="0" indent="0" algn="l" defTabSz="11802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4896" tIns="24896" rIns="24896" bIns="24896" numCol="1" spcCol="38100" rtlCol="0" anchor="t">
        <a:spAutoFit/>
      </a:bodyPr>
      <a:lstStyle>
        <a:defPPr marL="0" marR="0" indent="0" algn="l" defTabSz="31145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5435</TotalTime>
  <Words>1303</Words>
  <Application>Microsoft Office PowerPoint</Application>
  <PresentationFormat>Custom</PresentationFormat>
  <Paragraphs>167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Apple Symbols</vt:lpstr>
      <vt:lpstr>Arial</vt:lpstr>
      <vt:lpstr>Calibri</vt:lpstr>
      <vt:lpstr>Gill Sans</vt:lpstr>
      <vt:lpstr>Times New Roman</vt:lpstr>
      <vt:lpstr>Trebuchet MS</vt:lpstr>
      <vt:lpstr>Default</vt:lpstr>
      <vt:lpstr>n_TOF Data</vt:lpstr>
      <vt:lpstr>n_TOF Data</vt:lpstr>
      <vt:lpstr>n_TOF Data</vt:lpstr>
      <vt:lpstr>n_TOF Data</vt:lpstr>
      <vt:lpstr>n_TOF Data</vt:lpstr>
      <vt:lpstr>n_TOF Data</vt:lpstr>
      <vt:lpstr>n_TOF Data</vt:lpstr>
      <vt:lpstr>Staging </vt:lpstr>
      <vt:lpstr>raw2root</vt:lpstr>
      <vt:lpstr>MWD detector class</vt:lpstr>
      <vt:lpstr>Moving Average (MA)</vt:lpstr>
      <vt:lpstr>Low- and high-pass filters</vt:lpstr>
      <vt:lpstr>Differentiator</vt:lpstr>
      <vt:lpstr>Moving Window Deconvolution</vt:lpstr>
      <vt:lpstr>Baseline estimation (not a filter, but important at n_TOF)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Nikolay Sosnin</cp:lastModifiedBy>
  <cp:revision>86</cp:revision>
  <dcterms:modified xsi:type="dcterms:W3CDTF">2023-07-31T09:19:49Z</dcterms:modified>
</cp:coreProperties>
</file>